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95" r:id="rId2"/>
    <p:sldId id="289" r:id="rId3"/>
    <p:sldId id="301" r:id="rId4"/>
    <p:sldId id="267" r:id="rId5"/>
    <p:sldId id="268" r:id="rId6"/>
    <p:sldId id="269" r:id="rId7"/>
    <p:sldId id="270" r:id="rId8"/>
    <p:sldId id="281" r:id="rId9"/>
    <p:sldId id="273" r:id="rId10"/>
  </p:sldIdLst>
  <p:sldSz cx="12192000" cy="6858000"/>
  <p:notesSz cx="6797675" cy="9928225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r Arne Bakkan" initials="PAB" lastIdx="0" clrIdx="0">
    <p:extLst>
      <p:ext uri="{19B8F6BF-5375-455C-9EA6-DF929625EA0E}">
        <p15:presenceInfo xmlns:p15="http://schemas.microsoft.com/office/powerpoint/2012/main" userId="Per Arne Bakka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  <a:srgbClr val="004A92"/>
    <a:srgbClr val="004A93"/>
    <a:srgbClr val="007777"/>
    <a:srgbClr val="AFCA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61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32" y="3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23" d="100"/>
          <a:sy n="123" d="100"/>
        </p:scale>
        <p:origin x="761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-regneark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regneark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regneark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regneark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5489608521963311E-2"/>
          <c:y val="3.4541577825159916E-2"/>
          <c:w val="0.92545504163002779"/>
          <c:h val="0.6910090513546789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'Ark1'!$B$1</c:f>
              <c:strCache>
                <c:ptCount val="1"/>
                <c:pt idx="0">
                  <c:v>Realisert donasjon DBD</c:v>
                </c:pt>
              </c:strCache>
            </c:strRef>
          </c:tx>
          <c:spPr>
            <a:solidFill>
              <a:srgbClr val="006600"/>
            </a:solidFill>
          </c:spPr>
          <c:invertIfNegative val="0"/>
          <c:cat>
            <c:strRef>
              <c:f>'Ark1'!$A$2:$A$38</c:f>
              <c:strCache>
                <c:ptCount val="37"/>
                <c:pt idx="0">
                  <c:v>UNN, Tromsø</c:v>
                </c:pt>
                <c:pt idx="1">
                  <c:v>UNN, Harstad</c:v>
                </c:pt>
                <c:pt idx="2">
                  <c:v>UNN, Narvik</c:v>
                </c:pt>
                <c:pt idx="3">
                  <c:v>Bodø</c:v>
                </c:pt>
                <c:pt idx="4">
                  <c:v>Mo i Rana</c:v>
                </c:pt>
                <c:pt idx="5">
                  <c:v>Mosjøen</c:v>
                </c:pt>
                <c:pt idx="6">
                  <c:v>Stokmarknes</c:v>
                </c:pt>
                <c:pt idx="7">
                  <c:v>Kirkenes</c:v>
                </c:pt>
                <c:pt idx="8">
                  <c:v>St. Olavs Hospital</c:v>
                </c:pt>
                <c:pt idx="9">
                  <c:v>Levanger</c:v>
                </c:pt>
                <c:pt idx="10">
                  <c:v>Namsos</c:v>
                </c:pt>
                <c:pt idx="11">
                  <c:v>Molde</c:v>
                </c:pt>
                <c:pt idx="12">
                  <c:v>Ålesund</c:v>
                </c:pt>
                <c:pt idx="13">
                  <c:v>Kristiansund</c:v>
                </c:pt>
                <c:pt idx="14">
                  <c:v>Haukeland </c:v>
                </c:pt>
                <c:pt idx="15">
                  <c:v>Haraldsplass, Bergen</c:v>
                </c:pt>
                <c:pt idx="16">
                  <c:v>Stavanger</c:v>
                </c:pt>
                <c:pt idx="17">
                  <c:v>Haugesund</c:v>
                </c:pt>
                <c:pt idx="18">
                  <c:v>Lærdal</c:v>
                </c:pt>
                <c:pt idx="19">
                  <c:v>Førde</c:v>
                </c:pt>
                <c:pt idx="20">
                  <c:v>OUS, Ullevål</c:v>
                </c:pt>
                <c:pt idx="21">
                  <c:v>OUS, Rikshospitalet</c:v>
                </c:pt>
                <c:pt idx="22">
                  <c:v>Ahus</c:v>
                </c:pt>
                <c:pt idx="23">
                  <c:v>Bærum</c:v>
                </c:pt>
                <c:pt idx="24">
                  <c:v>Kalnes</c:v>
                </c:pt>
                <c:pt idx="25">
                  <c:v>Drammen</c:v>
                </c:pt>
                <c:pt idx="26">
                  <c:v>Skien</c:v>
                </c:pt>
                <c:pt idx="27">
                  <c:v>Tønsberg</c:v>
                </c:pt>
                <c:pt idx="28">
                  <c:v>Kristiansand</c:v>
                </c:pt>
                <c:pt idx="29">
                  <c:v>Arendal</c:v>
                </c:pt>
                <c:pt idx="30">
                  <c:v>Lillehammer</c:v>
                </c:pt>
                <c:pt idx="31">
                  <c:v>Elverum</c:v>
                </c:pt>
                <c:pt idx="32">
                  <c:v>Gjøvik</c:v>
                </c:pt>
                <c:pt idx="33">
                  <c:v>Hamar</c:v>
                </c:pt>
                <c:pt idx="34">
                  <c:v>Tynset</c:v>
                </c:pt>
                <c:pt idx="35">
                  <c:v>Hønefoss</c:v>
                </c:pt>
                <c:pt idx="36">
                  <c:v>Kongsberg</c:v>
                </c:pt>
              </c:strCache>
            </c:strRef>
          </c:cat>
          <c:val>
            <c:numRef>
              <c:f>'Ark1'!$B$2:$B$38</c:f>
              <c:numCache>
                <c:formatCode>General</c:formatCode>
                <c:ptCount val="37"/>
                <c:pt idx="3">
                  <c:v>4</c:v>
                </c:pt>
                <c:pt idx="8">
                  <c:v>3</c:v>
                </c:pt>
                <c:pt idx="11">
                  <c:v>1</c:v>
                </c:pt>
                <c:pt idx="14">
                  <c:v>2</c:v>
                </c:pt>
                <c:pt idx="16">
                  <c:v>1</c:v>
                </c:pt>
                <c:pt idx="17">
                  <c:v>1</c:v>
                </c:pt>
                <c:pt idx="19">
                  <c:v>1</c:v>
                </c:pt>
                <c:pt idx="20">
                  <c:v>7</c:v>
                </c:pt>
                <c:pt idx="21">
                  <c:v>5</c:v>
                </c:pt>
                <c:pt idx="23">
                  <c:v>1</c:v>
                </c:pt>
                <c:pt idx="26">
                  <c:v>1</c:v>
                </c:pt>
                <c:pt idx="28">
                  <c:v>1</c:v>
                </c:pt>
                <c:pt idx="2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BB-47F0-9D7D-05381BDDA01C}"/>
            </c:ext>
          </c:extLst>
        </c:ser>
        <c:ser>
          <c:idx val="1"/>
          <c:order val="1"/>
          <c:tx>
            <c:strRef>
              <c:f>'Ark1'!$C$1</c:f>
              <c:strCache>
                <c:ptCount val="1"/>
                <c:pt idx="0">
                  <c:v>Realiserte donasjoner cDCD</c:v>
                </c:pt>
              </c:strCache>
            </c:strRef>
          </c:tx>
          <c:spPr>
            <a:solidFill>
              <a:srgbClr val="3BFA0E"/>
            </a:solidFill>
          </c:spPr>
          <c:invertIfNegative val="0"/>
          <c:cat>
            <c:strRef>
              <c:f>'Ark1'!$A$2:$A$38</c:f>
              <c:strCache>
                <c:ptCount val="37"/>
                <c:pt idx="0">
                  <c:v>UNN, Tromsø</c:v>
                </c:pt>
                <c:pt idx="1">
                  <c:v>UNN, Harstad</c:v>
                </c:pt>
                <c:pt idx="2">
                  <c:v>UNN, Narvik</c:v>
                </c:pt>
                <c:pt idx="3">
                  <c:v>Bodø</c:v>
                </c:pt>
                <c:pt idx="4">
                  <c:v>Mo i Rana</c:v>
                </c:pt>
                <c:pt idx="5">
                  <c:v>Mosjøen</c:v>
                </c:pt>
                <c:pt idx="6">
                  <c:v>Stokmarknes</c:v>
                </c:pt>
                <c:pt idx="7">
                  <c:v>Kirkenes</c:v>
                </c:pt>
                <c:pt idx="8">
                  <c:v>St. Olavs Hospital</c:v>
                </c:pt>
                <c:pt idx="9">
                  <c:v>Levanger</c:v>
                </c:pt>
                <c:pt idx="10">
                  <c:v>Namsos</c:v>
                </c:pt>
                <c:pt idx="11">
                  <c:v>Molde</c:v>
                </c:pt>
                <c:pt idx="12">
                  <c:v>Ålesund</c:v>
                </c:pt>
                <c:pt idx="13">
                  <c:v>Kristiansund</c:v>
                </c:pt>
                <c:pt idx="14">
                  <c:v>Haukeland </c:v>
                </c:pt>
                <c:pt idx="15">
                  <c:v>Haraldsplass, Bergen</c:v>
                </c:pt>
                <c:pt idx="16">
                  <c:v>Stavanger</c:v>
                </c:pt>
                <c:pt idx="17">
                  <c:v>Haugesund</c:v>
                </c:pt>
                <c:pt idx="18">
                  <c:v>Lærdal</c:v>
                </c:pt>
                <c:pt idx="19">
                  <c:v>Førde</c:v>
                </c:pt>
                <c:pt idx="20">
                  <c:v>OUS, Ullevål</c:v>
                </c:pt>
                <c:pt idx="21">
                  <c:v>OUS, Rikshospitalet</c:v>
                </c:pt>
                <c:pt idx="22">
                  <c:v>Ahus</c:v>
                </c:pt>
                <c:pt idx="23">
                  <c:v>Bærum</c:v>
                </c:pt>
                <c:pt idx="24">
                  <c:v>Kalnes</c:v>
                </c:pt>
                <c:pt idx="25">
                  <c:v>Drammen</c:v>
                </c:pt>
                <c:pt idx="26">
                  <c:v>Skien</c:v>
                </c:pt>
                <c:pt idx="27">
                  <c:v>Tønsberg</c:v>
                </c:pt>
                <c:pt idx="28">
                  <c:v>Kristiansand</c:v>
                </c:pt>
                <c:pt idx="29">
                  <c:v>Arendal</c:v>
                </c:pt>
                <c:pt idx="30">
                  <c:v>Lillehammer</c:v>
                </c:pt>
                <c:pt idx="31">
                  <c:v>Elverum</c:v>
                </c:pt>
                <c:pt idx="32">
                  <c:v>Gjøvik</c:v>
                </c:pt>
                <c:pt idx="33">
                  <c:v>Hamar</c:v>
                </c:pt>
                <c:pt idx="34">
                  <c:v>Tynset</c:v>
                </c:pt>
                <c:pt idx="35">
                  <c:v>Hønefoss</c:v>
                </c:pt>
                <c:pt idx="36">
                  <c:v>Kongsberg</c:v>
                </c:pt>
              </c:strCache>
            </c:strRef>
          </c:cat>
          <c:val>
            <c:numRef>
              <c:f>'Ark1'!$C$2:$C$38</c:f>
              <c:numCache>
                <c:formatCode>General</c:formatCode>
                <c:ptCount val="37"/>
              </c:numCache>
            </c:numRef>
          </c:val>
          <c:extLst>
            <c:ext xmlns:c16="http://schemas.microsoft.com/office/drawing/2014/chart" uri="{C3380CC4-5D6E-409C-BE32-E72D297353CC}">
              <c16:uniqueId val="{00000001-1DBB-47F0-9D7D-05381BDDA01C}"/>
            </c:ext>
          </c:extLst>
        </c:ser>
        <c:ser>
          <c:idx val="2"/>
          <c:order val="2"/>
          <c:tx>
            <c:strRef>
              <c:f>'Ark1'!$D$1</c:f>
              <c:strCache>
                <c:ptCount val="1"/>
                <c:pt idx="0">
                  <c:v>Actual donor- peroperative funn- cancer, organstatus mm</c:v>
                </c:pt>
              </c:strCache>
            </c:strRef>
          </c:tx>
          <c:spPr>
            <a:solidFill>
              <a:srgbClr val="BDDFCC"/>
            </a:solidFill>
          </c:spPr>
          <c:invertIfNegative val="0"/>
          <c:cat>
            <c:strRef>
              <c:f>'Ark1'!$A$2:$A$38</c:f>
              <c:strCache>
                <c:ptCount val="37"/>
                <c:pt idx="0">
                  <c:v>UNN, Tromsø</c:v>
                </c:pt>
                <c:pt idx="1">
                  <c:v>UNN, Harstad</c:v>
                </c:pt>
                <c:pt idx="2">
                  <c:v>UNN, Narvik</c:v>
                </c:pt>
                <c:pt idx="3">
                  <c:v>Bodø</c:v>
                </c:pt>
                <c:pt idx="4">
                  <c:v>Mo i Rana</c:v>
                </c:pt>
                <c:pt idx="5">
                  <c:v>Mosjøen</c:v>
                </c:pt>
                <c:pt idx="6">
                  <c:v>Stokmarknes</c:v>
                </c:pt>
                <c:pt idx="7">
                  <c:v>Kirkenes</c:v>
                </c:pt>
                <c:pt idx="8">
                  <c:v>St. Olavs Hospital</c:v>
                </c:pt>
                <c:pt idx="9">
                  <c:v>Levanger</c:v>
                </c:pt>
                <c:pt idx="10">
                  <c:v>Namsos</c:v>
                </c:pt>
                <c:pt idx="11">
                  <c:v>Molde</c:v>
                </c:pt>
                <c:pt idx="12">
                  <c:v>Ålesund</c:v>
                </c:pt>
                <c:pt idx="13">
                  <c:v>Kristiansund</c:v>
                </c:pt>
                <c:pt idx="14">
                  <c:v>Haukeland </c:v>
                </c:pt>
                <c:pt idx="15">
                  <c:v>Haraldsplass, Bergen</c:v>
                </c:pt>
                <c:pt idx="16">
                  <c:v>Stavanger</c:v>
                </c:pt>
                <c:pt idx="17">
                  <c:v>Haugesund</c:v>
                </c:pt>
                <c:pt idx="18">
                  <c:v>Lærdal</c:v>
                </c:pt>
                <c:pt idx="19">
                  <c:v>Førde</c:v>
                </c:pt>
                <c:pt idx="20">
                  <c:v>OUS, Ullevål</c:v>
                </c:pt>
                <c:pt idx="21">
                  <c:v>OUS, Rikshospitalet</c:v>
                </c:pt>
                <c:pt idx="22">
                  <c:v>Ahus</c:v>
                </c:pt>
                <c:pt idx="23">
                  <c:v>Bærum</c:v>
                </c:pt>
                <c:pt idx="24">
                  <c:v>Kalnes</c:v>
                </c:pt>
                <c:pt idx="25">
                  <c:v>Drammen</c:v>
                </c:pt>
                <c:pt idx="26">
                  <c:v>Skien</c:v>
                </c:pt>
                <c:pt idx="27">
                  <c:v>Tønsberg</c:v>
                </c:pt>
                <c:pt idx="28">
                  <c:v>Kristiansand</c:v>
                </c:pt>
                <c:pt idx="29">
                  <c:v>Arendal</c:v>
                </c:pt>
                <c:pt idx="30">
                  <c:v>Lillehammer</c:v>
                </c:pt>
                <c:pt idx="31">
                  <c:v>Elverum</c:v>
                </c:pt>
                <c:pt idx="32">
                  <c:v>Gjøvik</c:v>
                </c:pt>
                <c:pt idx="33">
                  <c:v>Hamar</c:v>
                </c:pt>
                <c:pt idx="34">
                  <c:v>Tynset</c:v>
                </c:pt>
                <c:pt idx="35">
                  <c:v>Hønefoss</c:v>
                </c:pt>
                <c:pt idx="36">
                  <c:v>Kongsberg</c:v>
                </c:pt>
              </c:strCache>
            </c:strRef>
          </c:cat>
          <c:val>
            <c:numRef>
              <c:f>'Ark1'!$D$2:$D$38</c:f>
              <c:numCache>
                <c:formatCode>General</c:formatCode>
                <c:ptCount val="37"/>
                <c:pt idx="2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DBB-47F0-9D7D-05381BDDA01C}"/>
            </c:ext>
          </c:extLst>
        </c:ser>
        <c:ser>
          <c:idx val="3"/>
          <c:order val="3"/>
          <c:tx>
            <c:strRef>
              <c:f>'Ark1'!$E$1</c:f>
              <c:strCache>
                <c:ptCount val="1"/>
                <c:pt idx="0">
                  <c:v>Pårørende positive, men ikke gjennomført av med årsaker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</c:spPr>
          <c:invertIfNegative val="0"/>
          <c:cat>
            <c:strRef>
              <c:f>'Ark1'!$A$2:$A$38</c:f>
              <c:strCache>
                <c:ptCount val="37"/>
                <c:pt idx="0">
                  <c:v>UNN, Tromsø</c:v>
                </c:pt>
                <c:pt idx="1">
                  <c:v>UNN, Harstad</c:v>
                </c:pt>
                <c:pt idx="2">
                  <c:v>UNN, Narvik</c:v>
                </c:pt>
                <c:pt idx="3">
                  <c:v>Bodø</c:v>
                </c:pt>
                <c:pt idx="4">
                  <c:v>Mo i Rana</c:v>
                </c:pt>
                <c:pt idx="5">
                  <c:v>Mosjøen</c:v>
                </c:pt>
                <c:pt idx="6">
                  <c:v>Stokmarknes</c:v>
                </c:pt>
                <c:pt idx="7">
                  <c:v>Kirkenes</c:v>
                </c:pt>
                <c:pt idx="8">
                  <c:v>St. Olavs Hospital</c:v>
                </c:pt>
                <c:pt idx="9">
                  <c:v>Levanger</c:v>
                </c:pt>
                <c:pt idx="10">
                  <c:v>Namsos</c:v>
                </c:pt>
                <c:pt idx="11">
                  <c:v>Molde</c:v>
                </c:pt>
                <c:pt idx="12">
                  <c:v>Ålesund</c:v>
                </c:pt>
                <c:pt idx="13">
                  <c:v>Kristiansund</c:v>
                </c:pt>
                <c:pt idx="14">
                  <c:v>Haukeland </c:v>
                </c:pt>
                <c:pt idx="15">
                  <c:v>Haraldsplass, Bergen</c:v>
                </c:pt>
                <c:pt idx="16">
                  <c:v>Stavanger</c:v>
                </c:pt>
                <c:pt idx="17">
                  <c:v>Haugesund</c:v>
                </c:pt>
                <c:pt idx="18">
                  <c:v>Lærdal</c:v>
                </c:pt>
                <c:pt idx="19">
                  <c:v>Førde</c:v>
                </c:pt>
                <c:pt idx="20">
                  <c:v>OUS, Ullevål</c:v>
                </c:pt>
                <c:pt idx="21">
                  <c:v>OUS, Rikshospitalet</c:v>
                </c:pt>
                <c:pt idx="22">
                  <c:v>Ahus</c:v>
                </c:pt>
                <c:pt idx="23">
                  <c:v>Bærum</c:v>
                </c:pt>
                <c:pt idx="24">
                  <c:v>Kalnes</c:v>
                </c:pt>
                <c:pt idx="25">
                  <c:v>Drammen</c:v>
                </c:pt>
                <c:pt idx="26">
                  <c:v>Skien</c:v>
                </c:pt>
                <c:pt idx="27">
                  <c:v>Tønsberg</c:v>
                </c:pt>
                <c:pt idx="28">
                  <c:v>Kristiansand</c:v>
                </c:pt>
                <c:pt idx="29">
                  <c:v>Arendal</c:v>
                </c:pt>
                <c:pt idx="30">
                  <c:v>Lillehammer</c:v>
                </c:pt>
                <c:pt idx="31">
                  <c:v>Elverum</c:v>
                </c:pt>
                <c:pt idx="32">
                  <c:v>Gjøvik</c:v>
                </c:pt>
                <c:pt idx="33">
                  <c:v>Hamar</c:v>
                </c:pt>
                <c:pt idx="34">
                  <c:v>Tynset</c:v>
                </c:pt>
                <c:pt idx="35">
                  <c:v>Hønefoss</c:v>
                </c:pt>
                <c:pt idx="36">
                  <c:v>Kongsberg</c:v>
                </c:pt>
              </c:strCache>
            </c:strRef>
          </c:cat>
          <c:val>
            <c:numRef>
              <c:f>'Ark1'!$E$2:$E$38</c:f>
              <c:numCache>
                <c:formatCode>General</c:formatCode>
                <c:ptCount val="37"/>
                <c:pt idx="1">
                  <c:v>1</c:v>
                </c:pt>
                <c:pt idx="8">
                  <c:v>2</c:v>
                </c:pt>
                <c:pt idx="14">
                  <c:v>2</c:v>
                </c:pt>
                <c:pt idx="20">
                  <c:v>1</c:v>
                </c:pt>
                <c:pt idx="21">
                  <c:v>5</c:v>
                </c:pt>
                <c:pt idx="2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DBB-47F0-9D7D-05381BDDA01C}"/>
            </c:ext>
          </c:extLst>
        </c:ser>
        <c:ser>
          <c:idx val="4"/>
          <c:order val="4"/>
          <c:tx>
            <c:strRef>
              <c:f>'Ark1'!$F$1</c:f>
              <c:strCache>
                <c:ptCount val="1"/>
                <c:pt idx="0">
                  <c:v>Avslag (avdøde selv eller pårørende)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'Ark1'!$A$2:$A$38</c:f>
              <c:strCache>
                <c:ptCount val="37"/>
                <c:pt idx="0">
                  <c:v>UNN, Tromsø</c:v>
                </c:pt>
                <c:pt idx="1">
                  <c:v>UNN, Harstad</c:v>
                </c:pt>
                <c:pt idx="2">
                  <c:v>UNN, Narvik</c:v>
                </c:pt>
                <c:pt idx="3">
                  <c:v>Bodø</c:v>
                </c:pt>
                <c:pt idx="4">
                  <c:v>Mo i Rana</c:v>
                </c:pt>
                <c:pt idx="5">
                  <c:v>Mosjøen</c:v>
                </c:pt>
                <c:pt idx="6">
                  <c:v>Stokmarknes</c:v>
                </c:pt>
                <c:pt idx="7">
                  <c:v>Kirkenes</c:v>
                </c:pt>
                <c:pt idx="8">
                  <c:v>St. Olavs Hospital</c:v>
                </c:pt>
                <c:pt idx="9">
                  <c:v>Levanger</c:v>
                </c:pt>
                <c:pt idx="10">
                  <c:v>Namsos</c:v>
                </c:pt>
                <c:pt idx="11">
                  <c:v>Molde</c:v>
                </c:pt>
                <c:pt idx="12">
                  <c:v>Ålesund</c:v>
                </c:pt>
                <c:pt idx="13">
                  <c:v>Kristiansund</c:v>
                </c:pt>
                <c:pt idx="14">
                  <c:v>Haukeland </c:v>
                </c:pt>
                <c:pt idx="15">
                  <c:v>Haraldsplass, Bergen</c:v>
                </c:pt>
                <c:pt idx="16">
                  <c:v>Stavanger</c:v>
                </c:pt>
                <c:pt idx="17">
                  <c:v>Haugesund</c:v>
                </c:pt>
                <c:pt idx="18">
                  <c:v>Lærdal</c:v>
                </c:pt>
                <c:pt idx="19">
                  <c:v>Førde</c:v>
                </c:pt>
                <c:pt idx="20">
                  <c:v>OUS, Ullevål</c:v>
                </c:pt>
                <c:pt idx="21">
                  <c:v>OUS, Rikshospitalet</c:v>
                </c:pt>
                <c:pt idx="22">
                  <c:v>Ahus</c:v>
                </c:pt>
                <c:pt idx="23">
                  <c:v>Bærum</c:v>
                </c:pt>
                <c:pt idx="24">
                  <c:v>Kalnes</c:v>
                </c:pt>
                <c:pt idx="25">
                  <c:v>Drammen</c:v>
                </c:pt>
                <c:pt idx="26">
                  <c:v>Skien</c:v>
                </c:pt>
                <c:pt idx="27">
                  <c:v>Tønsberg</c:v>
                </c:pt>
                <c:pt idx="28">
                  <c:v>Kristiansand</c:v>
                </c:pt>
                <c:pt idx="29">
                  <c:v>Arendal</c:v>
                </c:pt>
                <c:pt idx="30">
                  <c:v>Lillehammer</c:v>
                </c:pt>
                <c:pt idx="31">
                  <c:v>Elverum</c:v>
                </c:pt>
                <c:pt idx="32">
                  <c:v>Gjøvik</c:v>
                </c:pt>
                <c:pt idx="33">
                  <c:v>Hamar</c:v>
                </c:pt>
                <c:pt idx="34">
                  <c:v>Tynset</c:v>
                </c:pt>
                <c:pt idx="35">
                  <c:v>Hønefoss</c:v>
                </c:pt>
                <c:pt idx="36">
                  <c:v>Kongsberg</c:v>
                </c:pt>
              </c:strCache>
            </c:strRef>
          </c:cat>
          <c:val>
            <c:numRef>
              <c:f>'Ark1'!$F$2:$F$38</c:f>
              <c:numCache>
                <c:formatCode>General</c:formatCode>
                <c:ptCount val="37"/>
                <c:pt idx="0">
                  <c:v>2</c:v>
                </c:pt>
                <c:pt idx="3">
                  <c:v>1</c:v>
                </c:pt>
                <c:pt idx="8">
                  <c:v>1</c:v>
                </c:pt>
                <c:pt idx="14">
                  <c:v>2</c:v>
                </c:pt>
                <c:pt idx="20">
                  <c:v>3</c:v>
                </c:pt>
                <c:pt idx="24">
                  <c:v>1</c:v>
                </c:pt>
                <c:pt idx="26">
                  <c:v>1</c:v>
                </c:pt>
                <c:pt idx="29">
                  <c:v>1</c:v>
                </c:pt>
                <c:pt idx="32">
                  <c:v>2</c:v>
                </c:pt>
                <c:pt idx="34">
                  <c:v>1</c:v>
                </c:pt>
                <c:pt idx="35">
                  <c:v>1</c:v>
                </c:pt>
                <c:pt idx="3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DBB-47F0-9D7D-05381BDDA01C}"/>
            </c:ext>
          </c:extLst>
        </c:ser>
        <c:ser>
          <c:idx val="5"/>
          <c:order val="5"/>
          <c:tx>
            <c:strRef>
              <c:f>'Ark1'!$G$1</c:f>
              <c:strCache>
                <c:ptCount val="1"/>
                <c:pt idx="0">
                  <c:v>Medisinske årsaker/organstaus</c:v>
                </c:pt>
              </c:strCache>
            </c:strRef>
          </c:tx>
          <c:spPr>
            <a:solidFill>
              <a:srgbClr val="FF9900"/>
            </a:solidFill>
          </c:spPr>
          <c:invertIfNegative val="0"/>
          <c:cat>
            <c:strRef>
              <c:f>'Ark1'!$A$2:$A$38</c:f>
              <c:strCache>
                <c:ptCount val="37"/>
                <c:pt idx="0">
                  <c:v>UNN, Tromsø</c:v>
                </c:pt>
                <c:pt idx="1">
                  <c:v>UNN, Harstad</c:v>
                </c:pt>
                <c:pt idx="2">
                  <c:v>UNN, Narvik</c:v>
                </c:pt>
                <c:pt idx="3">
                  <c:v>Bodø</c:v>
                </c:pt>
                <c:pt idx="4">
                  <c:v>Mo i Rana</c:v>
                </c:pt>
                <c:pt idx="5">
                  <c:v>Mosjøen</c:v>
                </c:pt>
                <c:pt idx="6">
                  <c:v>Stokmarknes</c:v>
                </c:pt>
                <c:pt idx="7">
                  <c:v>Kirkenes</c:v>
                </c:pt>
                <c:pt idx="8">
                  <c:v>St. Olavs Hospital</c:v>
                </c:pt>
                <c:pt idx="9">
                  <c:v>Levanger</c:v>
                </c:pt>
                <c:pt idx="10">
                  <c:v>Namsos</c:v>
                </c:pt>
                <c:pt idx="11">
                  <c:v>Molde</c:v>
                </c:pt>
                <c:pt idx="12">
                  <c:v>Ålesund</c:v>
                </c:pt>
                <c:pt idx="13">
                  <c:v>Kristiansund</c:v>
                </c:pt>
                <c:pt idx="14">
                  <c:v>Haukeland </c:v>
                </c:pt>
                <c:pt idx="15">
                  <c:v>Haraldsplass, Bergen</c:v>
                </c:pt>
                <c:pt idx="16">
                  <c:v>Stavanger</c:v>
                </c:pt>
                <c:pt idx="17">
                  <c:v>Haugesund</c:v>
                </c:pt>
                <c:pt idx="18">
                  <c:v>Lærdal</c:v>
                </c:pt>
                <c:pt idx="19">
                  <c:v>Førde</c:v>
                </c:pt>
                <c:pt idx="20">
                  <c:v>OUS, Ullevål</c:v>
                </c:pt>
                <c:pt idx="21">
                  <c:v>OUS, Rikshospitalet</c:v>
                </c:pt>
                <c:pt idx="22">
                  <c:v>Ahus</c:v>
                </c:pt>
                <c:pt idx="23">
                  <c:v>Bærum</c:v>
                </c:pt>
                <c:pt idx="24">
                  <c:v>Kalnes</c:v>
                </c:pt>
                <c:pt idx="25">
                  <c:v>Drammen</c:v>
                </c:pt>
                <c:pt idx="26">
                  <c:v>Skien</c:v>
                </c:pt>
                <c:pt idx="27">
                  <c:v>Tønsberg</c:v>
                </c:pt>
                <c:pt idx="28">
                  <c:v>Kristiansand</c:v>
                </c:pt>
                <c:pt idx="29">
                  <c:v>Arendal</c:v>
                </c:pt>
                <c:pt idx="30">
                  <c:v>Lillehammer</c:v>
                </c:pt>
                <c:pt idx="31">
                  <c:v>Elverum</c:v>
                </c:pt>
                <c:pt idx="32">
                  <c:v>Gjøvik</c:v>
                </c:pt>
                <c:pt idx="33">
                  <c:v>Hamar</c:v>
                </c:pt>
                <c:pt idx="34">
                  <c:v>Tynset</c:v>
                </c:pt>
                <c:pt idx="35">
                  <c:v>Hønefoss</c:v>
                </c:pt>
                <c:pt idx="36">
                  <c:v>Kongsberg</c:v>
                </c:pt>
              </c:strCache>
            </c:strRef>
          </c:cat>
          <c:val>
            <c:numRef>
              <c:f>'Ark1'!$G$2:$G$38</c:f>
              <c:numCache>
                <c:formatCode>General</c:formatCode>
                <c:ptCount val="37"/>
                <c:pt idx="0">
                  <c:v>1</c:v>
                </c:pt>
                <c:pt idx="8">
                  <c:v>1</c:v>
                </c:pt>
                <c:pt idx="9">
                  <c:v>1</c:v>
                </c:pt>
                <c:pt idx="14">
                  <c:v>2</c:v>
                </c:pt>
                <c:pt idx="20">
                  <c:v>3</c:v>
                </c:pt>
                <c:pt idx="21">
                  <c:v>3</c:v>
                </c:pt>
                <c:pt idx="22">
                  <c:v>4</c:v>
                </c:pt>
                <c:pt idx="24">
                  <c:v>1</c:v>
                </c:pt>
                <c:pt idx="25">
                  <c:v>1</c:v>
                </c:pt>
                <c:pt idx="26">
                  <c:v>2</c:v>
                </c:pt>
                <c:pt idx="28">
                  <c:v>1</c:v>
                </c:pt>
                <c:pt idx="3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DBB-47F0-9D7D-05381BDDA01C}"/>
            </c:ext>
          </c:extLst>
        </c:ser>
        <c:ser>
          <c:idx val="6"/>
          <c:order val="6"/>
          <c:tx>
            <c:strRef>
              <c:f>'Ark1'!$H$1</c:f>
              <c:strCache>
                <c:ptCount val="1"/>
                <c:pt idx="0">
                  <c:v>Andre årsaker</c:v>
                </c:pt>
              </c:strCache>
            </c:strRef>
          </c:tx>
          <c:spPr>
            <a:solidFill>
              <a:srgbClr val="700000"/>
            </a:solidFill>
          </c:spPr>
          <c:invertIfNegative val="0"/>
          <c:cat>
            <c:strRef>
              <c:f>'Ark1'!$A$2:$A$38</c:f>
              <c:strCache>
                <c:ptCount val="37"/>
                <c:pt idx="0">
                  <c:v>UNN, Tromsø</c:v>
                </c:pt>
                <c:pt idx="1">
                  <c:v>UNN, Harstad</c:v>
                </c:pt>
                <c:pt idx="2">
                  <c:v>UNN, Narvik</c:v>
                </c:pt>
                <c:pt idx="3">
                  <c:v>Bodø</c:v>
                </c:pt>
                <c:pt idx="4">
                  <c:v>Mo i Rana</c:v>
                </c:pt>
                <c:pt idx="5">
                  <c:v>Mosjøen</c:v>
                </c:pt>
                <c:pt idx="6">
                  <c:v>Stokmarknes</c:v>
                </c:pt>
                <c:pt idx="7">
                  <c:v>Kirkenes</c:v>
                </c:pt>
                <c:pt idx="8">
                  <c:v>St. Olavs Hospital</c:v>
                </c:pt>
                <c:pt idx="9">
                  <c:v>Levanger</c:v>
                </c:pt>
                <c:pt idx="10">
                  <c:v>Namsos</c:v>
                </c:pt>
                <c:pt idx="11">
                  <c:v>Molde</c:v>
                </c:pt>
                <c:pt idx="12">
                  <c:v>Ålesund</c:v>
                </c:pt>
                <c:pt idx="13">
                  <c:v>Kristiansund</c:v>
                </c:pt>
                <c:pt idx="14">
                  <c:v>Haukeland </c:v>
                </c:pt>
                <c:pt idx="15">
                  <c:v>Haraldsplass, Bergen</c:v>
                </c:pt>
                <c:pt idx="16">
                  <c:v>Stavanger</c:v>
                </c:pt>
                <c:pt idx="17">
                  <c:v>Haugesund</c:v>
                </c:pt>
                <c:pt idx="18">
                  <c:v>Lærdal</c:v>
                </c:pt>
                <c:pt idx="19">
                  <c:v>Førde</c:v>
                </c:pt>
                <c:pt idx="20">
                  <c:v>OUS, Ullevål</c:v>
                </c:pt>
                <c:pt idx="21">
                  <c:v>OUS, Rikshospitalet</c:v>
                </c:pt>
                <c:pt idx="22">
                  <c:v>Ahus</c:v>
                </c:pt>
                <c:pt idx="23">
                  <c:v>Bærum</c:v>
                </c:pt>
                <c:pt idx="24">
                  <c:v>Kalnes</c:v>
                </c:pt>
                <c:pt idx="25">
                  <c:v>Drammen</c:v>
                </c:pt>
                <c:pt idx="26">
                  <c:v>Skien</c:v>
                </c:pt>
                <c:pt idx="27">
                  <c:v>Tønsberg</c:v>
                </c:pt>
                <c:pt idx="28">
                  <c:v>Kristiansand</c:v>
                </c:pt>
                <c:pt idx="29">
                  <c:v>Arendal</c:v>
                </c:pt>
                <c:pt idx="30">
                  <c:v>Lillehammer</c:v>
                </c:pt>
                <c:pt idx="31">
                  <c:v>Elverum</c:v>
                </c:pt>
                <c:pt idx="32">
                  <c:v>Gjøvik</c:v>
                </c:pt>
                <c:pt idx="33">
                  <c:v>Hamar</c:v>
                </c:pt>
                <c:pt idx="34">
                  <c:v>Tynset</c:v>
                </c:pt>
                <c:pt idx="35">
                  <c:v>Hønefoss</c:v>
                </c:pt>
                <c:pt idx="36">
                  <c:v>Kongsberg</c:v>
                </c:pt>
              </c:strCache>
            </c:strRef>
          </c:cat>
          <c:val>
            <c:numRef>
              <c:f>'Ark1'!$H$2:$H$38</c:f>
              <c:numCache>
                <c:formatCode>General</c:formatCode>
                <c:ptCount val="37"/>
              </c:numCache>
            </c:numRef>
          </c:val>
          <c:extLst>
            <c:ext xmlns:c16="http://schemas.microsoft.com/office/drawing/2014/chart" uri="{C3380CC4-5D6E-409C-BE32-E72D297353CC}">
              <c16:uniqueId val="{00000006-1DBB-47F0-9D7D-05381BDDA0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2366208"/>
        <c:axId val="122384384"/>
      </c:barChart>
      <c:catAx>
        <c:axId val="1223662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800" baseline="0">
                <a:latin typeface="Century Gothic" panose="020B0502020202020204" pitchFamily="34" charset="0"/>
              </a:defRPr>
            </a:pPr>
            <a:endParaRPr lang="nb-NO"/>
          </a:p>
        </c:txPr>
        <c:crossAx val="122384384"/>
        <c:crosses val="autoZero"/>
        <c:auto val="1"/>
        <c:lblAlgn val="ctr"/>
        <c:lblOffset val="100"/>
        <c:noMultiLvlLbl val="0"/>
      </c:catAx>
      <c:valAx>
        <c:axId val="122384384"/>
        <c:scaling>
          <c:orientation val="minMax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aseline="0">
                <a:latin typeface="Century Gothic" panose="020B0502020202020204" pitchFamily="34" charset="0"/>
              </a:defRPr>
            </a:pPr>
            <a:endParaRPr lang="nb-NO"/>
          </a:p>
        </c:txPr>
        <c:crossAx val="122366208"/>
        <c:crosses val="autoZero"/>
        <c:crossBetween val="between"/>
        <c:minorUnit val="1"/>
      </c:valAx>
      <c:spPr>
        <a:solidFill>
          <a:schemeClr val="bg1">
            <a:lumMod val="85000"/>
          </a:schemeClr>
        </a:solidFill>
        <a:scene3d>
          <a:camera prst="orthographicFront"/>
          <a:lightRig rig="threePt" dir="t"/>
        </a:scene3d>
        <a:sp3d>
          <a:bevelT/>
        </a:sp3d>
      </c:spPr>
    </c:plotArea>
    <c:legend>
      <c:legendPos val="r"/>
      <c:layout>
        <c:manualLayout>
          <c:xMode val="edge"/>
          <c:yMode val="edge"/>
          <c:x val="0"/>
          <c:y val="0.893009231922408"/>
          <c:w val="1"/>
          <c:h val="0.1069907846974565"/>
        </c:manualLayout>
      </c:layout>
      <c:overlay val="0"/>
      <c:spPr>
        <a:solidFill>
          <a:schemeClr val="bg1"/>
        </a:solidFill>
      </c:spPr>
      <c:txPr>
        <a:bodyPr/>
        <a:lstStyle/>
        <a:p>
          <a:pPr>
            <a:defRPr sz="1000" baseline="0">
              <a:latin typeface="Century Gothic" panose="020B0502020202020204" pitchFamily="34" charset="0"/>
            </a:defRPr>
          </a:pPr>
          <a:endParaRPr lang="nb-NO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nb-NO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5565203060680952E-2"/>
          <c:y val="4.1053963940465572E-2"/>
          <c:w val="0.94171490852008166"/>
          <c:h val="0.856483295623884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'Ark1'!$B$1</c:f>
              <c:strCache>
                <c:ptCount val="1"/>
                <c:pt idx="0">
                  <c:v>Realisert donor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'Ark1'!$A$2:$A$5</c:f>
              <c:strCache>
                <c:ptCount val="4"/>
                <c:pt idx="0">
                  <c:v>Helse Nord</c:v>
                </c:pt>
                <c:pt idx="1">
                  <c:v>Helse Midt</c:v>
                </c:pt>
                <c:pt idx="2">
                  <c:v>Helse Vest</c:v>
                </c:pt>
                <c:pt idx="3">
                  <c:v>Helse Sør-Øst</c:v>
                </c:pt>
              </c:strCache>
            </c:strRef>
          </c:cat>
          <c:val>
            <c:numRef>
              <c:f>'Ark1'!$B$2:$B$5</c:f>
              <c:numCache>
                <c:formatCode>General</c:formatCode>
                <c:ptCount val="4"/>
                <c:pt idx="0">
                  <c:v>4</c:v>
                </c:pt>
                <c:pt idx="1">
                  <c:v>4</c:v>
                </c:pt>
                <c:pt idx="2">
                  <c:v>5</c:v>
                </c:pt>
                <c:pt idx="3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C3-4FBB-91B6-DDB66438C31D}"/>
            </c:ext>
          </c:extLst>
        </c:ser>
        <c:ser>
          <c:idx val="1"/>
          <c:order val="1"/>
          <c:tx>
            <c:strRef>
              <c:f>'Ark1'!$C$1</c:f>
              <c:strCache>
                <c:ptCount val="1"/>
                <c:pt idx="0">
                  <c:v>Actual donor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</c:spPr>
          <c:invertIfNegative val="0"/>
          <c:cat>
            <c:strRef>
              <c:f>'Ark1'!$A$2:$A$5</c:f>
              <c:strCache>
                <c:ptCount val="4"/>
                <c:pt idx="0">
                  <c:v>Helse Nord</c:v>
                </c:pt>
                <c:pt idx="1">
                  <c:v>Helse Midt</c:v>
                </c:pt>
                <c:pt idx="2">
                  <c:v>Helse Vest</c:v>
                </c:pt>
                <c:pt idx="3">
                  <c:v>Helse Sør-Øst</c:v>
                </c:pt>
              </c:strCache>
            </c:strRef>
          </c:cat>
          <c:val>
            <c:numRef>
              <c:f>'Ark1'!$C$2:$C$5</c:f>
              <c:numCache>
                <c:formatCode>General</c:formatCode>
                <c:ptCount val="4"/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EC3-4FBB-91B6-DDB66438C31D}"/>
            </c:ext>
          </c:extLst>
        </c:ser>
        <c:ser>
          <c:idx val="2"/>
          <c:order val="2"/>
          <c:tx>
            <c:strRef>
              <c:f>'Ark1'!$D$1</c:f>
              <c:strCache>
                <c:ptCount val="1"/>
                <c:pt idx="0">
                  <c:v>Pårørende positive, ikke gjennomført medisinske årsaker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</c:spPr>
          <c:invertIfNegative val="0"/>
          <c:cat>
            <c:strRef>
              <c:f>'Ark1'!$A$2:$A$5</c:f>
              <c:strCache>
                <c:ptCount val="4"/>
                <c:pt idx="0">
                  <c:v>Helse Nord</c:v>
                </c:pt>
                <c:pt idx="1">
                  <c:v>Helse Midt</c:v>
                </c:pt>
                <c:pt idx="2">
                  <c:v>Helse Vest</c:v>
                </c:pt>
                <c:pt idx="3">
                  <c:v>Helse Sør-Øst</c:v>
                </c:pt>
              </c:strCache>
            </c:strRef>
          </c:cat>
          <c:val>
            <c:numRef>
              <c:f>'Ark1'!$D$2:$D$5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2</c:v>
                </c:pt>
                <c:pt idx="3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EC3-4FBB-91B6-DDB66438C31D}"/>
            </c:ext>
          </c:extLst>
        </c:ser>
        <c:ser>
          <c:idx val="3"/>
          <c:order val="3"/>
          <c:tx>
            <c:strRef>
              <c:f>'Ark1'!$E$1</c:f>
              <c:strCache>
                <c:ptCount val="1"/>
                <c:pt idx="0">
                  <c:v>Avslag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'Ark1'!$A$2:$A$5</c:f>
              <c:strCache>
                <c:ptCount val="4"/>
                <c:pt idx="0">
                  <c:v>Helse Nord</c:v>
                </c:pt>
                <c:pt idx="1">
                  <c:v>Helse Midt</c:v>
                </c:pt>
                <c:pt idx="2">
                  <c:v>Helse Vest</c:v>
                </c:pt>
                <c:pt idx="3">
                  <c:v>Helse Sør-Øst</c:v>
                </c:pt>
              </c:strCache>
            </c:strRef>
          </c:cat>
          <c:val>
            <c:numRef>
              <c:f>'Ark1'!$E$2:$E$5</c:f>
              <c:numCache>
                <c:formatCode>General</c:formatCode>
                <c:ptCount val="4"/>
                <c:pt idx="0">
                  <c:v>3</c:v>
                </c:pt>
                <c:pt idx="1">
                  <c:v>1</c:v>
                </c:pt>
                <c:pt idx="2">
                  <c:v>2</c:v>
                </c:pt>
                <c:pt idx="3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EC3-4FBB-91B6-DDB66438C31D}"/>
            </c:ext>
          </c:extLst>
        </c:ser>
        <c:ser>
          <c:idx val="4"/>
          <c:order val="4"/>
          <c:tx>
            <c:strRef>
              <c:f>'Ark1'!$F$1</c:f>
              <c:strCache>
                <c:ptCount val="1"/>
                <c:pt idx="0">
                  <c:v>Medisinske årsaker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strRef>
              <c:f>'Ark1'!$A$2:$A$5</c:f>
              <c:strCache>
                <c:ptCount val="4"/>
                <c:pt idx="0">
                  <c:v>Helse Nord</c:v>
                </c:pt>
                <c:pt idx="1">
                  <c:v>Helse Midt</c:v>
                </c:pt>
                <c:pt idx="2">
                  <c:v>Helse Vest</c:v>
                </c:pt>
                <c:pt idx="3">
                  <c:v>Helse Sør-Øst</c:v>
                </c:pt>
              </c:strCache>
            </c:strRef>
          </c:cat>
          <c:val>
            <c:numRef>
              <c:f>'Ark1'!$F$2:$F$5</c:f>
              <c:numCache>
                <c:formatCode>General</c:formatCode>
                <c:ptCount val="4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EC3-4FBB-91B6-DDB66438C31D}"/>
            </c:ext>
          </c:extLst>
        </c:ser>
        <c:ser>
          <c:idx val="5"/>
          <c:order val="5"/>
          <c:tx>
            <c:strRef>
              <c:f>'Ark1'!$G$1</c:f>
              <c:strCache>
                <c:ptCount val="1"/>
                <c:pt idx="0">
                  <c:v>Andre årsaker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'Ark1'!$A$2:$A$5</c:f>
              <c:strCache>
                <c:ptCount val="4"/>
                <c:pt idx="0">
                  <c:v>Helse Nord</c:v>
                </c:pt>
                <c:pt idx="1">
                  <c:v>Helse Midt</c:v>
                </c:pt>
                <c:pt idx="2">
                  <c:v>Helse Vest</c:v>
                </c:pt>
                <c:pt idx="3">
                  <c:v>Helse Sør-Øst</c:v>
                </c:pt>
              </c:strCache>
            </c:strRef>
          </c:cat>
          <c:val>
            <c:numRef>
              <c:f>'Ark1'!$G$2:$G$5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5-CEC3-4FBB-91B6-DDB66438C3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8679936"/>
        <c:axId val="128681472"/>
      </c:barChart>
      <c:catAx>
        <c:axId val="1286799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28681472"/>
        <c:crosses val="autoZero"/>
        <c:auto val="1"/>
        <c:lblAlgn val="ctr"/>
        <c:lblOffset val="100"/>
        <c:noMultiLvlLbl val="0"/>
      </c:catAx>
      <c:valAx>
        <c:axId val="1286814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8679936"/>
        <c:crosses val="autoZero"/>
        <c:crossBetween val="between"/>
      </c:valAx>
      <c:spPr>
        <a:effectLst>
          <a:softEdge rad="127000"/>
        </a:effectLst>
      </c:spPr>
    </c:plotArea>
    <c:legend>
      <c:legendPos val="t"/>
      <c:overlay val="0"/>
      <c:spPr>
        <a:solidFill>
          <a:schemeClr val="bg1">
            <a:lumMod val="95000"/>
          </a:schemeClr>
        </a:solidFill>
      </c:spPr>
      <c:txPr>
        <a:bodyPr/>
        <a:lstStyle/>
        <a:p>
          <a:pPr>
            <a:defRPr sz="1200" baseline="0">
              <a:latin typeface="Century Gothic" panose="020B0502020202020204" pitchFamily="34" charset="0"/>
            </a:defRPr>
          </a:pPr>
          <a:endParaRPr lang="nb-NO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nb-NO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0507739105663042E-2"/>
          <c:y val="5.3494112770024325E-2"/>
          <c:w val="0.95949226089433692"/>
          <c:h val="0.82165006481369773"/>
        </c:manualLayout>
      </c:layout>
      <c:lineChart>
        <c:grouping val="standard"/>
        <c:varyColors val="0"/>
        <c:ser>
          <c:idx val="0"/>
          <c:order val="0"/>
          <c:tx>
            <c:strRef>
              <c:f>'Ark1'!$B$1</c:f>
              <c:strCache>
                <c:ptCount val="1"/>
                <c:pt idx="0">
                  <c:v>Mulige donorer</c:v>
                </c:pt>
              </c:strCache>
            </c:strRef>
          </c:tx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aseline="0"/>
                </a:pPr>
                <a:endParaRPr lang="nb-N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'Ark1'!$A$2:$A$12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'Ark1'!$B$2:$B$12</c:f>
              <c:numCache>
                <c:formatCode>General</c:formatCode>
                <c:ptCount val="11"/>
                <c:pt idx="0">
                  <c:v>62</c:v>
                </c:pt>
                <c:pt idx="1">
                  <c:v>66</c:v>
                </c:pt>
                <c:pt idx="2">
                  <c:v>59</c:v>
                </c:pt>
                <c:pt idx="3">
                  <c:v>56</c:v>
                </c:pt>
                <c:pt idx="4">
                  <c:v>89</c:v>
                </c:pt>
                <c:pt idx="5">
                  <c:v>84</c:v>
                </c:pt>
                <c:pt idx="6">
                  <c:v>64</c:v>
                </c:pt>
                <c:pt idx="7">
                  <c:v>85</c:v>
                </c:pt>
                <c:pt idx="8">
                  <c:v>76</c:v>
                </c:pt>
                <c:pt idx="9">
                  <c:v>80</c:v>
                </c:pt>
                <c:pt idx="10">
                  <c:v>80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153-4D26-A16E-53FFEF38B4AD}"/>
            </c:ext>
          </c:extLst>
        </c:ser>
        <c:ser>
          <c:idx val="1"/>
          <c:order val="1"/>
          <c:tx>
            <c:strRef>
              <c:f>'Ark1'!$C$1</c:f>
              <c:strCache>
                <c:ptCount val="1"/>
                <c:pt idx="0">
                  <c:v>Realiserte donorer</c:v>
                </c:pt>
              </c:strCache>
            </c:strRef>
          </c:tx>
          <c:spPr>
            <a:ln w="28575">
              <a:solidFill>
                <a:srgbClr val="FF0000"/>
              </a:solidFill>
            </a:ln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aseline="0"/>
                </a:pPr>
                <a:endParaRPr lang="nb-N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'Ark1'!$A$2:$A$12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'Ark1'!$C$2:$C$12</c:f>
              <c:numCache>
                <c:formatCode>General</c:formatCode>
                <c:ptCount val="11"/>
                <c:pt idx="0">
                  <c:v>31</c:v>
                </c:pt>
                <c:pt idx="1">
                  <c:v>29</c:v>
                </c:pt>
                <c:pt idx="2">
                  <c:v>27</c:v>
                </c:pt>
                <c:pt idx="3">
                  <c:v>23</c:v>
                </c:pt>
                <c:pt idx="4">
                  <c:v>27</c:v>
                </c:pt>
                <c:pt idx="5">
                  <c:v>23</c:v>
                </c:pt>
                <c:pt idx="6">
                  <c:v>21</c:v>
                </c:pt>
                <c:pt idx="7">
                  <c:v>28</c:v>
                </c:pt>
                <c:pt idx="8">
                  <c:v>26</c:v>
                </c:pt>
                <c:pt idx="9">
                  <c:v>29</c:v>
                </c:pt>
                <c:pt idx="10">
                  <c:v>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153-4D26-A16E-53FFEF38B4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5830912"/>
        <c:axId val="135840896"/>
      </c:lineChart>
      <c:catAx>
        <c:axId val="1358309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aseline="0"/>
            </a:pPr>
            <a:endParaRPr lang="nb-NO"/>
          </a:p>
        </c:txPr>
        <c:crossAx val="135840896"/>
        <c:crosses val="autoZero"/>
        <c:auto val="1"/>
        <c:lblAlgn val="ctr"/>
        <c:lblOffset val="100"/>
        <c:noMultiLvlLbl val="0"/>
      </c:catAx>
      <c:valAx>
        <c:axId val="135840896"/>
        <c:scaling>
          <c:orientation val="minMax"/>
        </c:scaling>
        <c:delete val="0"/>
        <c:axPos val="l"/>
        <c:majorGridlines>
          <c:spPr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aseline="0"/>
            </a:pPr>
            <a:endParaRPr lang="nb-NO"/>
          </a:p>
        </c:txPr>
        <c:crossAx val="13583091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2.7397440534555065E-2"/>
          <c:y val="3.2312182958833306E-2"/>
          <c:w val="0.44188495528955363"/>
          <c:h val="0.10853773941168367"/>
        </c:manualLayout>
      </c:layout>
      <c:overlay val="0"/>
      <c:txPr>
        <a:bodyPr/>
        <a:lstStyle/>
        <a:p>
          <a:pPr>
            <a:defRPr sz="1200" baseline="0"/>
          </a:pPr>
          <a:endParaRPr lang="nb-NO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nb-NO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 b="0"/>
            </a:pPr>
            <a:r>
              <a:rPr lang="en-US" sz="1400" b="0" dirty="0" err="1"/>
              <a:t>Avslagsprosent</a:t>
            </a:r>
            <a:r>
              <a:rPr lang="en-US" sz="1400" b="0" dirty="0"/>
              <a:t> </a:t>
            </a:r>
            <a:r>
              <a:rPr lang="en-US" sz="1400" b="0" dirty="0" smtClean="0"/>
              <a:t>2017 - 2022</a:t>
            </a:r>
            <a:endParaRPr lang="en-US" sz="1400" b="0" dirty="0"/>
          </a:p>
        </c:rich>
      </c:tx>
      <c:layout>
        <c:manualLayout>
          <c:xMode val="edge"/>
          <c:yMode val="edge"/>
          <c:x val="0.39690597475883294"/>
          <c:y val="9.950638224727424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6.5273749345310841E-2"/>
          <c:y val="8.765869152792409E-2"/>
          <c:w val="0.93472625065468917"/>
          <c:h val="0.70971203779690806"/>
        </c:manualLayout>
      </c:layout>
      <c:lineChart>
        <c:grouping val="standard"/>
        <c:varyColors val="0"/>
        <c:ser>
          <c:idx val="0"/>
          <c:order val="0"/>
          <c:tx>
            <c:strRef>
              <c:f>'Ark1'!$B$1</c:f>
              <c:strCache>
                <c:ptCount val="1"/>
                <c:pt idx="0">
                  <c:v>Avslagsprosent 2017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200" baseline="0" smtClean="0"/>
                      <a:t>22 %</a:t>
                    </a:r>
                    <a:endParaRPr lang="en-US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468F-4BD6-A995-5FC3B2840D64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1200" baseline="0" smtClean="0"/>
                      <a:t>15 %</a:t>
                    </a:r>
                    <a:endParaRPr lang="en-US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468F-4BD6-A995-5FC3B2840D64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1200" baseline="0" smtClean="0"/>
                      <a:t>20 %</a:t>
                    </a:r>
                    <a:endParaRPr lang="en-US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468F-4BD6-A995-5FC3B2840D64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z="1200" baseline="0" smtClean="0"/>
                      <a:t>22 %</a:t>
                    </a:r>
                    <a:endParaRPr lang="en-US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468F-4BD6-A995-5FC3B2840D64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z="1200" baseline="0" dirty="0" smtClean="0"/>
                      <a:t>18 %</a:t>
                    </a:r>
                    <a:endParaRPr lang="en-US" dirty="0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468F-4BD6-A995-5FC3B2840D64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mtClean="0"/>
                      <a:t>23 %</a:t>
                    </a:r>
                    <a:endParaRPr lang="en-US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468F-4BD6-A995-5FC3B2840D64}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smtClean="0"/>
                      <a:t>20 %</a:t>
                    </a:r>
                    <a:endParaRPr lang="en-US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468F-4BD6-A995-5FC3B2840D64}"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 smtClean="0"/>
                      <a:t>21 %</a:t>
                    </a:r>
                    <a:endParaRPr lang="en-US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468F-4BD6-A995-5FC3B2840D64}"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16 %</a:t>
                    </a:r>
                    <a:endParaRPr lang="en-US" dirty="0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468F-4BD6-A995-5FC3B2840D64}"/>
                </c:ext>
              </c:extLst>
            </c:dLbl>
            <c:dLbl>
              <c:idx val="9"/>
              <c:layout/>
              <c:tx>
                <c:rich>
                  <a:bodyPr/>
                  <a:lstStyle/>
                  <a:p>
                    <a:r>
                      <a:rPr lang="en-US" smtClean="0"/>
                      <a:t>17 %</a:t>
                    </a:r>
                    <a:endParaRPr lang="en-US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468F-4BD6-A995-5FC3B2840D64}"/>
                </c:ext>
              </c:extLst>
            </c:dLbl>
            <c:dLbl>
              <c:idx val="10"/>
              <c:layout/>
              <c:tx>
                <c:rich>
                  <a:bodyPr/>
                  <a:lstStyle/>
                  <a:p>
                    <a:r>
                      <a:rPr lang="en-US" smtClean="0"/>
                      <a:t>16 %</a:t>
                    </a:r>
                    <a:endParaRPr lang="en-US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468F-4BD6-A995-5FC3B2840D64}"/>
                </c:ext>
              </c:extLst>
            </c:dLbl>
            <c:dLbl>
              <c:idx val="11"/>
              <c:layout/>
              <c:tx>
                <c:rich>
                  <a:bodyPr/>
                  <a:lstStyle/>
                  <a:p>
                    <a:r>
                      <a:rPr lang="en-US" smtClean="0"/>
                      <a:t>16 %</a:t>
                    </a:r>
                    <a:endParaRPr lang="en-US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468F-4BD6-A995-5FC3B2840D64}"/>
                </c:ext>
              </c:extLst>
            </c:dLbl>
            <c:dLbl>
              <c:idx val="1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24 %</a:t>
                    </a:r>
                    <a:endParaRPr lang="en-US" dirty="0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468F-4BD6-A995-5FC3B2840D64}"/>
                </c:ext>
              </c:extLst>
            </c:dLbl>
            <c:dLbl>
              <c:idx val="13"/>
              <c:layout/>
              <c:tx>
                <c:rich>
                  <a:bodyPr/>
                  <a:lstStyle/>
                  <a:p>
                    <a:r>
                      <a:rPr lang="en-US" smtClean="0"/>
                      <a:t>26 %</a:t>
                    </a:r>
                    <a:endParaRPr lang="en-US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468F-4BD6-A995-5FC3B2840D64}"/>
                </c:ext>
              </c:extLst>
            </c:dLbl>
            <c:dLbl>
              <c:idx val="14"/>
              <c:layout/>
              <c:tx>
                <c:rich>
                  <a:bodyPr/>
                  <a:lstStyle/>
                  <a:p>
                    <a:r>
                      <a:rPr lang="en-US" smtClean="0"/>
                      <a:t>24 %</a:t>
                    </a:r>
                    <a:endParaRPr lang="en-US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468F-4BD6-A995-5FC3B2840D64}"/>
                </c:ext>
              </c:extLst>
            </c:dLbl>
            <c:dLbl>
              <c:idx val="15"/>
              <c:layout/>
              <c:tx>
                <c:rich>
                  <a:bodyPr/>
                  <a:lstStyle/>
                  <a:p>
                    <a:r>
                      <a:rPr lang="en-US" smtClean="0"/>
                      <a:t>22 %</a:t>
                    </a:r>
                    <a:endParaRPr lang="en-US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468F-4BD6-A995-5FC3B2840D64}"/>
                </c:ext>
              </c:extLst>
            </c:dLbl>
            <c:dLbl>
              <c:idx val="16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23 %</a:t>
                    </a:r>
                    <a:endParaRPr lang="en-US" dirty="0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468F-4BD6-A995-5FC3B2840D64}"/>
                </c:ext>
              </c:extLst>
            </c:dLbl>
            <c:dLbl>
              <c:idx val="17"/>
              <c:layout/>
              <c:tx>
                <c:rich>
                  <a:bodyPr/>
                  <a:lstStyle/>
                  <a:p>
                    <a:fld id="{C7604F96-AB1D-408F-A0FB-621D0D2D1EC6}" type="VALUE">
                      <a:rPr lang="en-US" smtClean="0"/>
                      <a:pPr/>
                      <a:t>[VERDI]</a:t>
                    </a:fld>
                    <a:r>
                      <a:rPr lang="en-US" smtClean="0"/>
                      <a:t> %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3159-47C6-BF87-D4FAF54795AE}"/>
                </c:ext>
              </c:extLst>
            </c:dLbl>
            <c:dLbl>
              <c:idx val="18"/>
              <c:layout/>
              <c:tx>
                <c:rich>
                  <a:bodyPr/>
                  <a:lstStyle/>
                  <a:p>
                    <a:fld id="{A3AE650E-7E6E-4309-A837-C6473BEAB6ED}" type="VALUE">
                      <a:rPr lang="en-US" smtClean="0"/>
                      <a:pPr/>
                      <a:t>[VERDI]</a:t>
                    </a:fld>
                    <a:r>
                      <a:rPr lang="en-US" smtClean="0"/>
                      <a:t> %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159-47C6-BF87-D4FAF54795AE}"/>
                </c:ext>
              </c:extLst>
            </c:dLbl>
            <c:dLbl>
              <c:idx val="19"/>
              <c:layout/>
              <c:tx>
                <c:rich>
                  <a:bodyPr/>
                  <a:lstStyle/>
                  <a:p>
                    <a:fld id="{4D960411-6676-4132-A55A-01DFBAF6430B}" type="VALUE">
                      <a:rPr lang="en-US" smtClean="0"/>
                      <a:pPr/>
                      <a:t>[VERDI]</a:t>
                    </a:fld>
                    <a:r>
                      <a:rPr lang="en-US" smtClean="0"/>
                      <a:t> %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3159-47C6-BF87-D4FAF54795AE}"/>
                </c:ext>
              </c:extLst>
            </c:dLbl>
            <c:dLbl>
              <c:idx val="20"/>
              <c:layout/>
              <c:tx>
                <c:rich>
                  <a:bodyPr/>
                  <a:lstStyle/>
                  <a:p>
                    <a:fld id="{3A1ECB49-F2BD-423F-BA72-3AABCF4A3ADF}" type="VALUE">
                      <a:rPr lang="en-US" smtClean="0"/>
                      <a:pPr/>
                      <a:t>[VERDI]</a:t>
                    </a:fld>
                    <a:r>
                      <a:rPr lang="en-US" smtClean="0"/>
                      <a:t> %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159-47C6-BF87-D4FAF54795A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aseline="0"/>
                </a:pPr>
                <a:endParaRPr lang="nb-N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'Ark1'!$A$2:$A$22</c:f>
              <c:strCache>
                <c:ptCount val="21"/>
                <c:pt idx="0">
                  <c:v>mars 2017</c:v>
                </c:pt>
                <c:pt idx="1">
                  <c:v>juni 2017</c:v>
                </c:pt>
                <c:pt idx="2">
                  <c:v>september 2017</c:v>
                </c:pt>
                <c:pt idx="3">
                  <c:v>desember 2017</c:v>
                </c:pt>
                <c:pt idx="4">
                  <c:v>mars 2018</c:v>
                </c:pt>
                <c:pt idx="5">
                  <c:v>juni 2018</c:v>
                </c:pt>
                <c:pt idx="6">
                  <c:v>september 2018</c:v>
                </c:pt>
                <c:pt idx="7">
                  <c:v>desember 2018</c:v>
                </c:pt>
                <c:pt idx="8">
                  <c:v>mars 2019</c:v>
                </c:pt>
                <c:pt idx="9">
                  <c:v>juni 2019</c:v>
                </c:pt>
                <c:pt idx="10">
                  <c:v>september 2019</c:v>
                </c:pt>
                <c:pt idx="11">
                  <c:v>desember 2019</c:v>
                </c:pt>
                <c:pt idx="12">
                  <c:v>mars 2020</c:v>
                </c:pt>
                <c:pt idx="13">
                  <c:v>juni 2020</c:v>
                </c:pt>
                <c:pt idx="14">
                  <c:v>september 2020</c:v>
                </c:pt>
                <c:pt idx="15">
                  <c:v>desember 2020</c:v>
                </c:pt>
                <c:pt idx="16">
                  <c:v>mars 2021</c:v>
                </c:pt>
                <c:pt idx="17">
                  <c:v>juni 2021</c:v>
                </c:pt>
                <c:pt idx="18">
                  <c:v>september 2021</c:v>
                </c:pt>
                <c:pt idx="19">
                  <c:v>desember 2021</c:v>
                </c:pt>
                <c:pt idx="20">
                  <c:v>mars 2022</c:v>
                </c:pt>
              </c:strCache>
            </c:strRef>
          </c:cat>
          <c:val>
            <c:numRef>
              <c:f>'Ark1'!$B$2:$B$22</c:f>
              <c:numCache>
                <c:formatCode>0</c:formatCode>
                <c:ptCount val="21"/>
                <c:pt idx="0">
                  <c:v>22</c:v>
                </c:pt>
                <c:pt idx="1">
                  <c:v>15</c:v>
                </c:pt>
                <c:pt idx="2">
                  <c:v>20</c:v>
                </c:pt>
                <c:pt idx="3">
                  <c:v>22</c:v>
                </c:pt>
                <c:pt idx="4">
                  <c:v>18</c:v>
                </c:pt>
                <c:pt idx="5">
                  <c:v>23</c:v>
                </c:pt>
                <c:pt idx="6">
                  <c:v>20</c:v>
                </c:pt>
                <c:pt idx="7">
                  <c:v>21</c:v>
                </c:pt>
                <c:pt idx="8">
                  <c:v>16</c:v>
                </c:pt>
                <c:pt idx="9">
                  <c:v>17</c:v>
                </c:pt>
                <c:pt idx="10">
                  <c:v>16</c:v>
                </c:pt>
                <c:pt idx="11">
                  <c:v>16</c:v>
                </c:pt>
                <c:pt idx="12">
                  <c:v>24</c:v>
                </c:pt>
                <c:pt idx="13">
                  <c:v>26</c:v>
                </c:pt>
                <c:pt idx="14">
                  <c:v>24</c:v>
                </c:pt>
                <c:pt idx="15">
                  <c:v>22</c:v>
                </c:pt>
                <c:pt idx="16">
                  <c:v>23</c:v>
                </c:pt>
                <c:pt idx="17">
                  <c:v>32</c:v>
                </c:pt>
                <c:pt idx="18">
                  <c:v>31</c:v>
                </c:pt>
                <c:pt idx="19">
                  <c:v>30</c:v>
                </c:pt>
                <c:pt idx="20">
                  <c:v>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468F-4BD6-A995-5FC3B2840D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1664256"/>
        <c:axId val="141665792"/>
      </c:lineChart>
      <c:catAx>
        <c:axId val="1416642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800" baseline="0">
                <a:latin typeface="Calibri" panose="020F0502020204030204" pitchFamily="34" charset="0"/>
              </a:defRPr>
            </a:pPr>
            <a:endParaRPr lang="nb-NO"/>
          </a:p>
        </c:txPr>
        <c:crossAx val="141665792"/>
        <c:crosses val="autoZero"/>
        <c:auto val="1"/>
        <c:lblAlgn val="ctr"/>
        <c:lblOffset val="100"/>
        <c:noMultiLvlLbl val="0"/>
      </c:catAx>
      <c:valAx>
        <c:axId val="141665792"/>
        <c:scaling>
          <c:orientation val="minMax"/>
          <c:min val="0"/>
        </c:scaling>
        <c:delete val="0"/>
        <c:axPos val="l"/>
        <c:majorGridlines/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1200" baseline="0"/>
            </a:pPr>
            <a:endParaRPr lang="nb-NO"/>
          </a:p>
        </c:txPr>
        <c:crossAx val="141664256"/>
        <c:crosses val="autoZero"/>
        <c:crossBetween val="between"/>
        <c:majorUnit val="5"/>
      </c:valAx>
      <c:spPr>
        <a:solidFill>
          <a:schemeClr val="bg1">
            <a:lumMod val="95000"/>
          </a:schemeClr>
        </a:solidFill>
        <a:scene3d>
          <a:camera prst="orthographicFront"/>
          <a:lightRig rig="threePt" dir="t"/>
        </a:scene3d>
        <a:sp3d>
          <a:bevelT/>
        </a:sp3d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nb-NO"/>
    </a:p>
  </c:txPr>
  <c:externalData r:id="rId1">
    <c:autoUpdate val="0"/>
  </c:externalData>
</c:chartSpac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png"/><Relationship Id="rId1" Type="http://schemas.openxmlformats.org/officeDocument/2006/relationships/image" Target="../media/image14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png"/><Relationship Id="rId1" Type="http://schemas.openxmlformats.org/officeDocument/2006/relationships/image" Target="../media/image14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3DEEDD-19AE-4820-9C3A-49FFF05FD984}" type="doc">
      <dgm:prSet loTypeId="urn:microsoft.com/office/officeart/2005/8/layout/hList7" loCatId="list" qsTypeId="urn:microsoft.com/office/officeart/2005/8/quickstyle/3d2" qsCatId="3D" csTypeId="urn:microsoft.com/office/officeart/2005/8/colors/accent1_2" csCatId="accent1" phldr="1"/>
      <dgm:spPr/>
    </dgm:pt>
    <dgm:pt modelId="{3636F8FB-5E71-48DC-A483-7048F93DD08B}">
      <dgm:prSet phldrT="[Tekst]" custT="1"/>
      <dgm:spPr/>
      <dgm:t>
        <a:bodyPr/>
        <a:lstStyle/>
        <a:p>
          <a:r>
            <a:rPr lang="nb-NO" altLang="nb-NO" sz="1200" b="1" smtClean="0">
              <a:latin typeface="Century Gothic" panose="020B0502020202020204" pitchFamily="34" charset="0"/>
              <a:cs typeface="Times New Roman" pitchFamily="18" charset="0"/>
            </a:rPr>
            <a:t>Meldte mulige- og realiserte donorer</a:t>
          </a:r>
        </a:p>
        <a:p>
          <a:r>
            <a:rPr lang="nb-NO" altLang="nb-NO" sz="1200" smtClean="0">
              <a:latin typeface="Century Gothic" panose="020B0502020202020204" pitchFamily="34" charset="0"/>
              <a:cs typeface="Times New Roman" pitchFamily="18" charset="0"/>
            </a:rPr>
            <a:t>Pr 31.mars 2022 har det vært meldt 80 mulige donorer. Av disse er 29 realisert. </a:t>
          </a:r>
          <a:endParaRPr lang="nb-NO" sz="1200" smtClean="0">
            <a:latin typeface="Century Gothic" panose="020B0502020202020204" pitchFamily="34" charset="0"/>
          </a:endParaRPr>
        </a:p>
        <a:p>
          <a:r>
            <a:rPr lang="nb-NO" altLang="nb-NO" sz="1200" smtClean="0">
              <a:latin typeface="Century Gothic" panose="020B0502020202020204" pitchFamily="34" charset="0"/>
              <a:cs typeface="Times New Roman" pitchFamily="18" charset="0"/>
            </a:rPr>
            <a:t>Dette tilsvarer 5,35 donorer / PMP </a:t>
          </a:r>
        </a:p>
        <a:p>
          <a:r>
            <a:rPr lang="nb-NO" altLang="nb-NO" sz="1200" smtClean="0">
              <a:latin typeface="Century Gothic" panose="020B0502020202020204" pitchFamily="34" charset="0"/>
              <a:cs typeface="Times New Roman" pitchFamily="18" charset="0"/>
            </a:rPr>
            <a:t>(PMP 21,4 / år) Befolkning 5 425 270</a:t>
          </a:r>
        </a:p>
        <a:p>
          <a:endParaRPr lang="nb-NO" altLang="nb-NO" sz="1200" smtClean="0">
            <a:latin typeface="Century Gothic" panose="020B0502020202020204" pitchFamily="34" charset="0"/>
            <a:cs typeface="Times New Roman" pitchFamily="18" charset="0"/>
          </a:endParaRPr>
        </a:p>
        <a:p>
          <a:r>
            <a:rPr lang="nb-NO" altLang="nb-NO" sz="1200" smtClean="0">
              <a:latin typeface="Century Gothic" panose="020B0502020202020204" pitchFamily="34" charset="0"/>
              <a:cs typeface="Times New Roman" pitchFamily="18" charset="0"/>
            </a:rPr>
            <a:t>Tilsvarende tall for 2021 var 80 mulige- og 29 realiserte donorer (DBD). PMP 21,52 / år</a:t>
          </a:r>
        </a:p>
        <a:p>
          <a:endParaRPr lang="nb-NO" sz="1200" dirty="0">
            <a:latin typeface="Century Gothic" panose="020B0502020202020204" pitchFamily="34" charset="0"/>
          </a:endParaRPr>
        </a:p>
      </dgm:t>
    </dgm:pt>
    <dgm:pt modelId="{83FFD2E9-9E3B-44AB-994D-24C4BC8DF12A}" type="parTrans" cxnId="{9D06D9CE-3672-4B4B-93A9-32568739175F}">
      <dgm:prSet/>
      <dgm:spPr/>
      <dgm:t>
        <a:bodyPr/>
        <a:lstStyle/>
        <a:p>
          <a:endParaRPr lang="nb-NO"/>
        </a:p>
      </dgm:t>
    </dgm:pt>
    <dgm:pt modelId="{7958577A-0591-408A-AA00-8AAA31CD67D3}" type="sibTrans" cxnId="{9D06D9CE-3672-4B4B-93A9-32568739175F}">
      <dgm:prSet/>
      <dgm:spPr/>
      <dgm:t>
        <a:bodyPr/>
        <a:lstStyle/>
        <a:p>
          <a:endParaRPr lang="nb-NO"/>
        </a:p>
      </dgm:t>
    </dgm:pt>
    <dgm:pt modelId="{9405C0F4-AC97-4425-879F-1A57736E4AD3}">
      <dgm:prSet phldrT="[Tekst]" custT="1"/>
      <dgm:spPr/>
      <dgm:t>
        <a:bodyPr/>
        <a:lstStyle/>
        <a:p>
          <a:r>
            <a:rPr lang="nb-NO" altLang="nb-NO" sz="1200" b="1" dirty="0" smtClean="0">
              <a:latin typeface="Century Gothic" panose="020B0502020202020204" pitchFamily="34" charset="0"/>
              <a:cs typeface="Times New Roman" pitchFamily="18" charset="0"/>
            </a:rPr>
            <a:t>Positive til organdonasjon</a:t>
          </a:r>
        </a:p>
        <a:p>
          <a:r>
            <a:rPr lang="nb-NO" altLang="nb-NO" sz="1200" b="0" dirty="0" smtClean="0">
              <a:latin typeface="Century Gothic" panose="020B0502020202020204" pitchFamily="34" charset="0"/>
              <a:cs typeface="Andalus" panose="02020603050405020304" pitchFamily="18" charset="-78"/>
            </a:rPr>
            <a:t>72 </a:t>
          </a:r>
          <a:r>
            <a:rPr lang="nb-NO" altLang="nb-NO" sz="1200" dirty="0" smtClean="0">
              <a:latin typeface="Century Gothic" panose="020B0502020202020204" pitchFamily="34" charset="0"/>
              <a:cs typeface="Andalus" panose="02020603050405020304" pitchFamily="18" charset="-78"/>
            </a:rPr>
            <a:t>% (42) av 58 spurte pårørende har på avdødes eller egne vegne sagt ja til donasjon                   pr. 1.kvartal</a:t>
          </a:r>
          <a:endParaRPr lang="nb-NO" sz="1200" dirty="0" smtClean="0">
            <a:latin typeface="Century Gothic" panose="020B0502020202020204" pitchFamily="34" charset="0"/>
            <a:cs typeface="Andalus" panose="02020603050405020304" pitchFamily="18" charset="-78"/>
          </a:endParaRPr>
        </a:p>
        <a:p>
          <a:endParaRPr lang="nb-NO" sz="1200" dirty="0" smtClean="0">
            <a:latin typeface="Century Gothic" panose="020B0502020202020204" pitchFamily="34" charset="0"/>
            <a:cs typeface="Andalus" panose="02020603050405020304" pitchFamily="18" charset="-78"/>
          </a:endParaRPr>
        </a:p>
        <a:p>
          <a:r>
            <a:rPr lang="nb-NO" sz="1200" dirty="0" smtClean="0">
              <a:latin typeface="Century Gothic" panose="020B0502020202020204" pitchFamily="34" charset="0"/>
              <a:cs typeface="Andalus" panose="02020603050405020304" pitchFamily="18" charset="-78"/>
            </a:rPr>
            <a:t>I tillegg til de 29 realiserte donasjonene har pårørende i 13 tilfeller vært positive til donasjon, men donasjon lot seg ikke gjennomføre av medisinske årsaker (kriterier for opphørt hjernesirkulasjon ikke oppfylt, </a:t>
          </a:r>
          <a:r>
            <a:rPr lang="nb-NO" sz="1200" dirty="0" err="1" smtClean="0">
              <a:latin typeface="Century Gothic" panose="020B0502020202020204" pitchFamily="34" charset="0"/>
              <a:cs typeface="Andalus" panose="02020603050405020304" pitchFamily="18" charset="-78"/>
            </a:rPr>
            <a:t>med.årsaker</a:t>
          </a:r>
          <a:r>
            <a:rPr lang="nb-NO" sz="1200" dirty="0" smtClean="0">
              <a:latin typeface="Century Gothic" panose="020B0502020202020204" pitchFamily="34" charset="0"/>
              <a:cs typeface="Andalus" panose="02020603050405020304" pitchFamily="18" charset="-78"/>
            </a:rPr>
            <a:t>, organstatus, hjertestans, mm.</a:t>
          </a:r>
          <a:endParaRPr lang="nb-NO" sz="1200" dirty="0">
            <a:latin typeface="Century Gothic" panose="020B0502020202020204" pitchFamily="34" charset="0"/>
            <a:cs typeface="Andalus" panose="02020603050405020304" pitchFamily="18" charset="-78"/>
          </a:endParaRPr>
        </a:p>
      </dgm:t>
    </dgm:pt>
    <dgm:pt modelId="{2DF2AB9E-0F2A-40E1-8DB1-F605938531CF}" type="parTrans" cxnId="{EDCE78DB-B668-421B-8859-0487DC2BE74C}">
      <dgm:prSet/>
      <dgm:spPr/>
      <dgm:t>
        <a:bodyPr/>
        <a:lstStyle/>
        <a:p>
          <a:endParaRPr lang="nb-NO"/>
        </a:p>
      </dgm:t>
    </dgm:pt>
    <dgm:pt modelId="{D8C814BC-AECB-42BF-AEDD-4ABBD7D474D9}" type="sibTrans" cxnId="{EDCE78DB-B668-421B-8859-0487DC2BE74C}">
      <dgm:prSet/>
      <dgm:spPr/>
      <dgm:t>
        <a:bodyPr/>
        <a:lstStyle/>
        <a:p>
          <a:endParaRPr lang="nb-NO"/>
        </a:p>
      </dgm:t>
    </dgm:pt>
    <dgm:pt modelId="{27BFA862-BF20-4E02-9330-D9B8D79BF94C}">
      <dgm:prSet phldrT="[Tekst]" custT="1"/>
      <dgm:spPr/>
      <dgm:t>
        <a:bodyPr/>
        <a:lstStyle/>
        <a:p>
          <a:r>
            <a:rPr lang="nb-NO" altLang="nb-NO" sz="1200" b="1" dirty="0" smtClean="0">
              <a:latin typeface="Century Gothic" panose="020B0502020202020204" pitchFamily="34" charset="0"/>
              <a:cs typeface="Times New Roman" pitchFamily="18" charset="0"/>
            </a:rPr>
            <a:t>Transplanterte organer</a:t>
          </a:r>
        </a:p>
        <a:p>
          <a:r>
            <a:rPr lang="nb-NO" altLang="nb-NO" sz="1200" baseline="0" dirty="0" smtClean="0">
              <a:latin typeface="Century Gothic" panose="020B0502020202020204" pitchFamily="34" charset="0"/>
              <a:cs typeface="Times New Roman" pitchFamily="18" charset="0"/>
            </a:rPr>
            <a:t>Det er transplantert 115 organer til 105 pasienter ved utgangen av mars 2022</a:t>
          </a:r>
          <a:endParaRPr lang="nb-NO" sz="1200" baseline="0" dirty="0" smtClean="0">
            <a:latin typeface="Century Gothic" panose="020B0502020202020204" pitchFamily="34" charset="0"/>
          </a:endParaRPr>
        </a:p>
        <a:p>
          <a:endParaRPr lang="nb-NO" altLang="nb-NO" sz="1200" baseline="0" dirty="0" smtClean="0">
            <a:latin typeface="Century Gothic" panose="020B0502020202020204" pitchFamily="34" charset="0"/>
            <a:cs typeface="Times New Roman" pitchFamily="18" charset="0"/>
          </a:endParaRPr>
        </a:p>
        <a:p>
          <a:r>
            <a:rPr lang="nb-NO" altLang="nb-NO" sz="1200" baseline="0" dirty="0" smtClean="0">
              <a:latin typeface="Century Gothic" panose="020B0502020202020204" pitchFamily="34" charset="0"/>
              <a:cs typeface="Times New Roman" pitchFamily="18" charset="0"/>
            </a:rPr>
            <a:t>I 2021 til samme tid var  det </a:t>
          </a:r>
          <a:r>
            <a:rPr lang="nb-NO" altLang="nb-NO" sz="1200" baseline="0" dirty="0" smtClean="0">
              <a:latin typeface="Century Gothic" panose="020B0502020202020204" pitchFamily="34" charset="0"/>
            </a:rPr>
            <a:t>transplantert </a:t>
          </a:r>
        </a:p>
        <a:p>
          <a:r>
            <a:rPr lang="nb-NO" altLang="nb-NO" sz="1200" baseline="0" dirty="0" smtClean="0">
              <a:latin typeface="Century Gothic" panose="020B0502020202020204" pitchFamily="34" charset="0"/>
            </a:rPr>
            <a:t>110 organer til 102 pasienter</a:t>
          </a:r>
        </a:p>
        <a:p>
          <a:endParaRPr lang="nb-NO" altLang="nb-NO" sz="1200" baseline="0" dirty="0" smtClean="0">
            <a:latin typeface="Century Gothic" panose="020B0502020202020204" pitchFamily="34" charset="0"/>
          </a:endParaRPr>
        </a:p>
        <a:p>
          <a:endParaRPr lang="nb-NO" sz="1200" dirty="0">
            <a:latin typeface="Century Gothic" panose="020B0502020202020204" pitchFamily="34" charset="0"/>
          </a:endParaRPr>
        </a:p>
      </dgm:t>
    </dgm:pt>
    <dgm:pt modelId="{AA8EA0A2-01A7-49AF-A3BA-D6155CADD9CA}" type="parTrans" cxnId="{F92A2D13-2064-4E67-87D9-6B025E3C3F38}">
      <dgm:prSet/>
      <dgm:spPr/>
      <dgm:t>
        <a:bodyPr/>
        <a:lstStyle/>
        <a:p>
          <a:endParaRPr lang="nb-NO"/>
        </a:p>
      </dgm:t>
    </dgm:pt>
    <dgm:pt modelId="{17E27773-E26C-4219-9361-263F1858F964}" type="sibTrans" cxnId="{F92A2D13-2064-4E67-87D9-6B025E3C3F38}">
      <dgm:prSet/>
      <dgm:spPr/>
      <dgm:t>
        <a:bodyPr/>
        <a:lstStyle/>
        <a:p>
          <a:endParaRPr lang="nb-NO"/>
        </a:p>
      </dgm:t>
    </dgm:pt>
    <dgm:pt modelId="{24A4678A-1A89-4EF7-BB6E-8C31B5EE6485}" type="pres">
      <dgm:prSet presAssocID="{273DEEDD-19AE-4820-9C3A-49FFF05FD984}" presName="Name0" presStyleCnt="0">
        <dgm:presLayoutVars>
          <dgm:dir/>
          <dgm:resizeHandles val="exact"/>
        </dgm:presLayoutVars>
      </dgm:prSet>
      <dgm:spPr/>
    </dgm:pt>
    <dgm:pt modelId="{A62AA86E-FE59-46C8-9C92-484FC8E049F2}" type="pres">
      <dgm:prSet presAssocID="{273DEEDD-19AE-4820-9C3A-49FFF05FD984}" presName="fgShape" presStyleLbl="fgShp" presStyleIdx="0" presStyleCnt="1" custLinFactNeighborX="480" custLinFactNeighborY="22340"/>
      <dgm:spPr/>
    </dgm:pt>
    <dgm:pt modelId="{190B1010-11CF-4559-A9A8-EE67CB8C61CD}" type="pres">
      <dgm:prSet presAssocID="{273DEEDD-19AE-4820-9C3A-49FFF05FD984}" presName="linComp" presStyleCnt="0"/>
      <dgm:spPr/>
    </dgm:pt>
    <dgm:pt modelId="{FE5C8644-AE79-4BA8-9BF4-13CB3E94F9C0}" type="pres">
      <dgm:prSet presAssocID="{3636F8FB-5E71-48DC-A483-7048F93DD08B}" presName="compNode" presStyleCnt="0"/>
      <dgm:spPr/>
    </dgm:pt>
    <dgm:pt modelId="{19051C48-ECF6-49B6-9C48-C4EA927C0805}" type="pres">
      <dgm:prSet presAssocID="{3636F8FB-5E71-48DC-A483-7048F93DD08B}" presName="bkgdShape" presStyleLbl="node1" presStyleIdx="0" presStyleCnt="3" custScaleX="97916" custScaleY="85641"/>
      <dgm:spPr/>
      <dgm:t>
        <a:bodyPr/>
        <a:lstStyle/>
        <a:p>
          <a:endParaRPr lang="nb-NO"/>
        </a:p>
      </dgm:t>
    </dgm:pt>
    <dgm:pt modelId="{03843886-1D5E-47C5-812D-B0C95F65797F}" type="pres">
      <dgm:prSet presAssocID="{3636F8FB-5E71-48DC-A483-7048F93DD08B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23ACC986-9EE4-4EB5-B59B-27F789911083}" type="pres">
      <dgm:prSet presAssocID="{3636F8FB-5E71-48DC-A483-7048F93DD08B}" presName="invisiNode" presStyleLbl="node1" presStyleIdx="0" presStyleCnt="3"/>
      <dgm:spPr/>
    </dgm:pt>
    <dgm:pt modelId="{792882BF-39F2-4DD5-96D5-34B228AEAE7F}" type="pres">
      <dgm:prSet presAssocID="{3636F8FB-5E71-48DC-A483-7048F93DD08B}" presName="imagNode" presStyleLbl="fgImgPlace1" presStyleIdx="0" presStyleCnt="3" custScaleX="87319" custScaleY="84128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7000" b="-17000"/>
          </a:stretch>
        </a:blipFill>
      </dgm:spPr>
      <dgm:t>
        <a:bodyPr/>
        <a:lstStyle/>
        <a:p>
          <a:endParaRPr lang="nb-NO"/>
        </a:p>
      </dgm:t>
    </dgm:pt>
    <dgm:pt modelId="{60BA5822-340F-4EFA-80C7-629A87D4D08A}" type="pres">
      <dgm:prSet presAssocID="{7958577A-0591-408A-AA00-8AAA31CD67D3}" presName="sibTrans" presStyleLbl="sibTrans2D1" presStyleIdx="0" presStyleCnt="0"/>
      <dgm:spPr/>
      <dgm:t>
        <a:bodyPr/>
        <a:lstStyle/>
        <a:p>
          <a:endParaRPr lang="nb-NO"/>
        </a:p>
      </dgm:t>
    </dgm:pt>
    <dgm:pt modelId="{5A68FA77-03E3-4405-8AF6-F6860559FFB2}" type="pres">
      <dgm:prSet presAssocID="{9405C0F4-AC97-4425-879F-1A57736E4AD3}" presName="compNode" presStyleCnt="0"/>
      <dgm:spPr/>
    </dgm:pt>
    <dgm:pt modelId="{EA214BFD-8A91-43F4-BB2E-E3440D6FEB95}" type="pres">
      <dgm:prSet presAssocID="{9405C0F4-AC97-4425-879F-1A57736E4AD3}" presName="bkgdShape" presStyleLbl="node1" presStyleIdx="1" presStyleCnt="3" custScaleY="85641"/>
      <dgm:spPr/>
      <dgm:t>
        <a:bodyPr/>
        <a:lstStyle/>
        <a:p>
          <a:endParaRPr lang="nb-NO"/>
        </a:p>
      </dgm:t>
    </dgm:pt>
    <dgm:pt modelId="{5BC4FFAB-D958-43F6-B9DD-9BBD6629D964}" type="pres">
      <dgm:prSet presAssocID="{9405C0F4-AC97-4425-879F-1A57736E4AD3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5FD9F4DE-9519-4E58-BA47-E6B453F2D037}" type="pres">
      <dgm:prSet presAssocID="{9405C0F4-AC97-4425-879F-1A57736E4AD3}" presName="invisiNode" presStyleLbl="node1" presStyleIdx="1" presStyleCnt="3"/>
      <dgm:spPr/>
    </dgm:pt>
    <dgm:pt modelId="{90F5E806-BC0A-48C1-976C-0F56E77ECA33}" type="pres">
      <dgm:prSet presAssocID="{9405C0F4-AC97-4425-879F-1A57736E4AD3}" presName="imagNode" presStyleLbl="fgImgPlace1" presStyleIdx="1" presStyleCnt="3" custScaleX="87319" custScaleY="84128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nb-NO"/>
        </a:p>
      </dgm:t>
    </dgm:pt>
    <dgm:pt modelId="{8D2A6EE6-08FA-4442-8AF3-AD8FE2F6B14F}" type="pres">
      <dgm:prSet presAssocID="{D8C814BC-AECB-42BF-AEDD-4ABBD7D474D9}" presName="sibTrans" presStyleLbl="sibTrans2D1" presStyleIdx="0" presStyleCnt="0"/>
      <dgm:spPr/>
      <dgm:t>
        <a:bodyPr/>
        <a:lstStyle/>
        <a:p>
          <a:endParaRPr lang="nb-NO"/>
        </a:p>
      </dgm:t>
    </dgm:pt>
    <dgm:pt modelId="{561A0CCF-1A8B-4D55-9335-E8DC30BE7BB0}" type="pres">
      <dgm:prSet presAssocID="{27BFA862-BF20-4E02-9330-D9B8D79BF94C}" presName="compNode" presStyleCnt="0"/>
      <dgm:spPr/>
    </dgm:pt>
    <dgm:pt modelId="{9AF5A2A0-6C7A-4FB8-B9BD-C4002B3E04F1}" type="pres">
      <dgm:prSet presAssocID="{27BFA862-BF20-4E02-9330-D9B8D79BF94C}" presName="bkgdShape" presStyleLbl="node1" presStyleIdx="2" presStyleCnt="3" custScaleY="85641"/>
      <dgm:spPr/>
      <dgm:t>
        <a:bodyPr/>
        <a:lstStyle/>
        <a:p>
          <a:endParaRPr lang="nb-NO"/>
        </a:p>
      </dgm:t>
    </dgm:pt>
    <dgm:pt modelId="{2251D383-C0B8-4A49-A773-2BFDFD4655F7}" type="pres">
      <dgm:prSet presAssocID="{27BFA862-BF20-4E02-9330-D9B8D79BF94C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85AA1F5B-9A52-47F1-9142-C2ADE1873E1C}" type="pres">
      <dgm:prSet presAssocID="{27BFA862-BF20-4E02-9330-D9B8D79BF94C}" presName="invisiNode" presStyleLbl="node1" presStyleIdx="2" presStyleCnt="3"/>
      <dgm:spPr/>
    </dgm:pt>
    <dgm:pt modelId="{02ED15D5-9636-4ECD-8F59-42CCF560D8B4}" type="pres">
      <dgm:prSet presAssocID="{27BFA862-BF20-4E02-9330-D9B8D79BF94C}" presName="imagNode" presStyleLbl="fgImgPlace1" presStyleIdx="2" presStyleCnt="3" custScaleX="87319" custScaleY="84128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7000" b="-17000"/>
          </a:stretch>
        </a:blipFill>
      </dgm:spPr>
      <dgm:t>
        <a:bodyPr/>
        <a:lstStyle/>
        <a:p>
          <a:endParaRPr lang="nb-NO"/>
        </a:p>
      </dgm:t>
    </dgm:pt>
  </dgm:ptLst>
  <dgm:cxnLst>
    <dgm:cxn modelId="{B8B7E321-CB75-4F41-B5C7-411F45A6C567}" type="presOf" srcId="{27BFA862-BF20-4E02-9330-D9B8D79BF94C}" destId="{2251D383-C0B8-4A49-A773-2BFDFD4655F7}" srcOrd="1" destOrd="0" presId="urn:microsoft.com/office/officeart/2005/8/layout/hList7"/>
    <dgm:cxn modelId="{9D06D9CE-3672-4B4B-93A9-32568739175F}" srcId="{273DEEDD-19AE-4820-9C3A-49FFF05FD984}" destId="{3636F8FB-5E71-48DC-A483-7048F93DD08B}" srcOrd="0" destOrd="0" parTransId="{83FFD2E9-9E3B-44AB-994D-24C4BC8DF12A}" sibTransId="{7958577A-0591-408A-AA00-8AAA31CD67D3}"/>
    <dgm:cxn modelId="{8637B20A-74E6-4FF3-BF9A-40CCCF030F89}" type="presOf" srcId="{D8C814BC-AECB-42BF-AEDD-4ABBD7D474D9}" destId="{8D2A6EE6-08FA-4442-8AF3-AD8FE2F6B14F}" srcOrd="0" destOrd="0" presId="urn:microsoft.com/office/officeart/2005/8/layout/hList7"/>
    <dgm:cxn modelId="{7E854BCA-ED56-41C0-B582-362385FFFC61}" type="presOf" srcId="{3636F8FB-5E71-48DC-A483-7048F93DD08B}" destId="{19051C48-ECF6-49B6-9C48-C4EA927C0805}" srcOrd="0" destOrd="0" presId="urn:microsoft.com/office/officeart/2005/8/layout/hList7"/>
    <dgm:cxn modelId="{F5C6A45D-335C-4FC0-BBC6-B9222B4754D6}" type="presOf" srcId="{273DEEDD-19AE-4820-9C3A-49FFF05FD984}" destId="{24A4678A-1A89-4EF7-BB6E-8C31B5EE6485}" srcOrd="0" destOrd="0" presId="urn:microsoft.com/office/officeart/2005/8/layout/hList7"/>
    <dgm:cxn modelId="{7D0C2892-37D5-47A9-A00E-73CAD9C096FC}" type="presOf" srcId="{27BFA862-BF20-4E02-9330-D9B8D79BF94C}" destId="{9AF5A2A0-6C7A-4FB8-B9BD-C4002B3E04F1}" srcOrd="0" destOrd="0" presId="urn:microsoft.com/office/officeart/2005/8/layout/hList7"/>
    <dgm:cxn modelId="{63F74D40-953E-4EB6-940A-2051B8BDCC75}" type="presOf" srcId="{3636F8FB-5E71-48DC-A483-7048F93DD08B}" destId="{03843886-1D5E-47C5-812D-B0C95F65797F}" srcOrd="1" destOrd="0" presId="urn:microsoft.com/office/officeart/2005/8/layout/hList7"/>
    <dgm:cxn modelId="{94C6BD68-B020-40FD-B482-6C61E8EDFD28}" type="presOf" srcId="{9405C0F4-AC97-4425-879F-1A57736E4AD3}" destId="{5BC4FFAB-D958-43F6-B9DD-9BBD6629D964}" srcOrd="1" destOrd="0" presId="urn:microsoft.com/office/officeart/2005/8/layout/hList7"/>
    <dgm:cxn modelId="{EDCE78DB-B668-421B-8859-0487DC2BE74C}" srcId="{273DEEDD-19AE-4820-9C3A-49FFF05FD984}" destId="{9405C0F4-AC97-4425-879F-1A57736E4AD3}" srcOrd="1" destOrd="0" parTransId="{2DF2AB9E-0F2A-40E1-8DB1-F605938531CF}" sibTransId="{D8C814BC-AECB-42BF-AEDD-4ABBD7D474D9}"/>
    <dgm:cxn modelId="{B5CA2E23-5A05-40A1-AD59-8AE85D0F422A}" type="presOf" srcId="{9405C0F4-AC97-4425-879F-1A57736E4AD3}" destId="{EA214BFD-8A91-43F4-BB2E-E3440D6FEB95}" srcOrd="0" destOrd="0" presId="urn:microsoft.com/office/officeart/2005/8/layout/hList7"/>
    <dgm:cxn modelId="{31405EEA-110A-4FD0-AC44-800771404192}" type="presOf" srcId="{7958577A-0591-408A-AA00-8AAA31CD67D3}" destId="{60BA5822-340F-4EFA-80C7-629A87D4D08A}" srcOrd="0" destOrd="0" presId="urn:microsoft.com/office/officeart/2005/8/layout/hList7"/>
    <dgm:cxn modelId="{F92A2D13-2064-4E67-87D9-6B025E3C3F38}" srcId="{273DEEDD-19AE-4820-9C3A-49FFF05FD984}" destId="{27BFA862-BF20-4E02-9330-D9B8D79BF94C}" srcOrd="2" destOrd="0" parTransId="{AA8EA0A2-01A7-49AF-A3BA-D6155CADD9CA}" sibTransId="{17E27773-E26C-4219-9361-263F1858F964}"/>
    <dgm:cxn modelId="{F5E99D6D-F4F9-432E-B7C8-5190E08E98DF}" type="presParOf" srcId="{24A4678A-1A89-4EF7-BB6E-8C31B5EE6485}" destId="{A62AA86E-FE59-46C8-9C92-484FC8E049F2}" srcOrd="0" destOrd="0" presId="urn:microsoft.com/office/officeart/2005/8/layout/hList7"/>
    <dgm:cxn modelId="{A5273810-15EF-4BF0-B938-8FC30F81F27F}" type="presParOf" srcId="{24A4678A-1A89-4EF7-BB6E-8C31B5EE6485}" destId="{190B1010-11CF-4559-A9A8-EE67CB8C61CD}" srcOrd="1" destOrd="0" presId="urn:microsoft.com/office/officeart/2005/8/layout/hList7"/>
    <dgm:cxn modelId="{6CCA96A7-904B-42EB-8EEC-FB7CCFFF841B}" type="presParOf" srcId="{190B1010-11CF-4559-A9A8-EE67CB8C61CD}" destId="{FE5C8644-AE79-4BA8-9BF4-13CB3E94F9C0}" srcOrd="0" destOrd="0" presId="urn:microsoft.com/office/officeart/2005/8/layout/hList7"/>
    <dgm:cxn modelId="{1F07D482-5A7B-4903-9932-7DD16F1652B1}" type="presParOf" srcId="{FE5C8644-AE79-4BA8-9BF4-13CB3E94F9C0}" destId="{19051C48-ECF6-49B6-9C48-C4EA927C0805}" srcOrd="0" destOrd="0" presId="urn:microsoft.com/office/officeart/2005/8/layout/hList7"/>
    <dgm:cxn modelId="{391AEA5D-3934-45F5-A1B1-3A9573CD61F8}" type="presParOf" srcId="{FE5C8644-AE79-4BA8-9BF4-13CB3E94F9C0}" destId="{03843886-1D5E-47C5-812D-B0C95F65797F}" srcOrd="1" destOrd="0" presId="urn:microsoft.com/office/officeart/2005/8/layout/hList7"/>
    <dgm:cxn modelId="{4937C200-8EBF-4769-A2F0-5EF279D625C3}" type="presParOf" srcId="{FE5C8644-AE79-4BA8-9BF4-13CB3E94F9C0}" destId="{23ACC986-9EE4-4EB5-B59B-27F789911083}" srcOrd="2" destOrd="0" presId="urn:microsoft.com/office/officeart/2005/8/layout/hList7"/>
    <dgm:cxn modelId="{9937587B-B395-404D-A85E-7F972D701093}" type="presParOf" srcId="{FE5C8644-AE79-4BA8-9BF4-13CB3E94F9C0}" destId="{792882BF-39F2-4DD5-96D5-34B228AEAE7F}" srcOrd="3" destOrd="0" presId="urn:microsoft.com/office/officeart/2005/8/layout/hList7"/>
    <dgm:cxn modelId="{4776250B-FFAE-4742-AFF5-ADF6BED1845B}" type="presParOf" srcId="{190B1010-11CF-4559-A9A8-EE67CB8C61CD}" destId="{60BA5822-340F-4EFA-80C7-629A87D4D08A}" srcOrd="1" destOrd="0" presId="urn:microsoft.com/office/officeart/2005/8/layout/hList7"/>
    <dgm:cxn modelId="{3C4B0EAC-E3A9-4BBD-91A6-59683B538117}" type="presParOf" srcId="{190B1010-11CF-4559-A9A8-EE67CB8C61CD}" destId="{5A68FA77-03E3-4405-8AF6-F6860559FFB2}" srcOrd="2" destOrd="0" presId="urn:microsoft.com/office/officeart/2005/8/layout/hList7"/>
    <dgm:cxn modelId="{C00C6770-58CF-44A3-923C-7ACE680F273A}" type="presParOf" srcId="{5A68FA77-03E3-4405-8AF6-F6860559FFB2}" destId="{EA214BFD-8A91-43F4-BB2E-E3440D6FEB95}" srcOrd="0" destOrd="0" presId="urn:microsoft.com/office/officeart/2005/8/layout/hList7"/>
    <dgm:cxn modelId="{F58D8C4A-C9DD-422A-BB4D-0037812AA6E3}" type="presParOf" srcId="{5A68FA77-03E3-4405-8AF6-F6860559FFB2}" destId="{5BC4FFAB-D958-43F6-B9DD-9BBD6629D964}" srcOrd="1" destOrd="0" presId="urn:microsoft.com/office/officeart/2005/8/layout/hList7"/>
    <dgm:cxn modelId="{78B175A3-9A37-4DD9-B831-DE39581E205C}" type="presParOf" srcId="{5A68FA77-03E3-4405-8AF6-F6860559FFB2}" destId="{5FD9F4DE-9519-4E58-BA47-E6B453F2D037}" srcOrd="2" destOrd="0" presId="urn:microsoft.com/office/officeart/2005/8/layout/hList7"/>
    <dgm:cxn modelId="{C5702377-D156-4608-A56E-8245B8B1D449}" type="presParOf" srcId="{5A68FA77-03E3-4405-8AF6-F6860559FFB2}" destId="{90F5E806-BC0A-48C1-976C-0F56E77ECA33}" srcOrd="3" destOrd="0" presId="urn:microsoft.com/office/officeart/2005/8/layout/hList7"/>
    <dgm:cxn modelId="{1464EB89-0611-4605-B0AC-02D687DBBC77}" type="presParOf" srcId="{190B1010-11CF-4559-A9A8-EE67CB8C61CD}" destId="{8D2A6EE6-08FA-4442-8AF3-AD8FE2F6B14F}" srcOrd="3" destOrd="0" presId="urn:microsoft.com/office/officeart/2005/8/layout/hList7"/>
    <dgm:cxn modelId="{A3EC055D-3961-4F0D-AD21-31D012E06D5F}" type="presParOf" srcId="{190B1010-11CF-4559-A9A8-EE67CB8C61CD}" destId="{561A0CCF-1A8B-4D55-9335-E8DC30BE7BB0}" srcOrd="4" destOrd="0" presId="urn:microsoft.com/office/officeart/2005/8/layout/hList7"/>
    <dgm:cxn modelId="{D5C6DA1D-7EE6-47B5-9463-70A3612DC77B}" type="presParOf" srcId="{561A0CCF-1A8B-4D55-9335-E8DC30BE7BB0}" destId="{9AF5A2A0-6C7A-4FB8-B9BD-C4002B3E04F1}" srcOrd="0" destOrd="0" presId="urn:microsoft.com/office/officeart/2005/8/layout/hList7"/>
    <dgm:cxn modelId="{AA468269-7105-4474-8639-A5D42964020A}" type="presParOf" srcId="{561A0CCF-1A8B-4D55-9335-E8DC30BE7BB0}" destId="{2251D383-C0B8-4A49-A773-2BFDFD4655F7}" srcOrd="1" destOrd="0" presId="urn:microsoft.com/office/officeart/2005/8/layout/hList7"/>
    <dgm:cxn modelId="{E2E40F0F-3705-48DA-849C-9689ED37C9C1}" type="presParOf" srcId="{561A0CCF-1A8B-4D55-9335-E8DC30BE7BB0}" destId="{85AA1F5B-9A52-47F1-9142-C2ADE1873E1C}" srcOrd="2" destOrd="0" presId="urn:microsoft.com/office/officeart/2005/8/layout/hList7"/>
    <dgm:cxn modelId="{FF107043-5167-44B3-894F-E2DAC1D4FA08}" type="presParOf" srcId="{561A0CCF-1A8B-4D55-9335-E8DC30BE7BB0}" destId="{02ED15D5-9636-4ECD-8F59-42CCF560D8B4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051C48-ECF6-49B6-9C48-C4EA927C0805}">
      <dsp:nvSpPr>
        <dsp:cNvPr id="0" name=""/>
        <dsp:cNvSpPr/>
      </dsp:nvSpPr>
      <dsp:spPr>
        <a:xfrm>
          <a:off x="13080" y="582969"/>
          <a:ext cx="3709562" cy="463598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altLang="nb-NO" sz="1200" b="1" kern="1200" smtClean="0">
              <a:latin typeface="Century Gothic" panose="020B0502020202020204" pitchFamily="34" charset="0"/>
              <a:cs typeface="Times New Roman" pitchFamily="18" charset="0"/>
            </a:rPr>
            <a:t>Meldte mulige- og realiserte donorer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altLang="nb-NO" sz="1200" kern="1200" smtClean="0">
              <a:latin typeface="Century Gothic" panose="020B0502020202020204" pitchFamily="34" charset="0"/>
              <a:cs typeface="Times New Roman" pitchFamily="18" charset="0"/>
            </a:rPr>
            <a:t>Pr 31.mars 2022 har det vært meldt 80 mulige donorer. Av disse er 29 realisert. </a:t>
          </a:r>
          <a:endParaRPr lang="nb-NO" sz="1200" kern="1200" smtClean="0">
            <a:latin typeface="Century Gothic" panose="020B050202020202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altLang="nb-NO" sz="1200" kern="1200" smtClean="0">
              <a:latin typeface="Century Gothic" panose="020B0502020202020204" pitchFamily="34" charset="0"/>
              <a:cs typeface="Times New Roman" pitchFamily="18" charset="0"/>
            </a:rPr>
            <a:t>Dette tilsvarer 5,35 donorer / PMP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altLang="nb-NO" sz="1200" kern="1200" smtClean="0">
              <a:latin typeface="Century Gothic" panose="020B0502020202020204" pitchFamily="34" charset="0"/>
              <a:cs typeface="Times New Roman" pitchFamily="18" charset="0"/>
            </a:rPr>
            <a:t>(PMP 21,4 / år) Befolkning 5 425 270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altLang="nb-NO" sz="1200" kern="1200" smtClean="0">
            <a:latin typeface="Century Gothic" panose="020B0502020202020204" pitchFamily="34" charset="0"/>
            <a:cs typeface="Times New Roman" pitchFamily="18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altLang="nb-NO" sz="1200" kern="1200" smtClean="0">
              <a:latin typeface="Century Gothic" panose="020B0502020202020204" pitchFamily="34" charset="0"/>
              <a:cs typeface="Times New Roman" pitchFamily="18" charset="0"/>
            </a:rPr>
            <a:t>Tilsvarende tall for 2021 var 80 mulige- og 29 realiserte donorer (DBD). PMP 21,52 / år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1200" kern="1200" dirty="0">
            <a:latin typeface="Century Gothic" panose="020B0502020202020204" pitchFamily="34" charset="0"/>
          </a:endParaRPr>
        </a:p>
      </dsp:txBody>
      <dsp:txXfrm>
        <a:off x="13080" y="2437363"/>
        <a:ext cx="3709562" cy="1854394"/>
      </dsp:txXfrm>
    </dsp:sp>
    <dsp:sp modelId="{792882BF-39F2-4DD5-96D5-34B228AEAE7F}">
      <dsp:nvSpPr>
        <dsp:cNvPr id="0" name=""/>
        <dsp:cNvSpPr/>
      </dsp:nvSpPr>
      <dsp:spPr>
        <a:xfrm>
          <a:off x="1080846" y="662175"/>
          <a:ext cx="1574031" cy="1516509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7000" b="-17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214BFD-8A91-43F4-BB2E-E3440D6FEB95}">
      <dsp:nvSpPr>
        <dsp:cNvPr id="0" name=""/>
        <dsp:cNvSpPr/>
      </dsp:nvSpPr>
      <dsp:spPr>
        <a:xfrm>
          <a:off x="3836298" y="582969"/>
          <a:ext cx="3788515" cy="463598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altLang="nb-NO" sz="1200" b="1" kern="1200" dirty="0" smtClean="0">
              <a:latin typeface="Century Gothic" panose="020B0502020202020204" pitchFamily="34" charset="0"/>
              <a:cs typeface="Times New Roman" pitchFamily="18" charset="0"/>
            </a:rPr>
            <a:t>Positive til organdonasjon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altLang="nb-NO" sz="1200" b="0" kern="1200" dirty="0" smtClean="0">
              <a:latin typeface="Century Gothic" panose="020B0502020202020204" pitchFamily="34" charset="0"/>
              <a:cs typeface="Andalus" panose="02020603050405020304" pitchFamily="18" charset="-78"/>
            </a:rPr>
            <a:t>72 </a:t>
          </a:r>
          <a:r>
            <a:rPr lang="nb-NO" altLang="nb-NO" sz="1200" kern="1200" dirty="0" smtClean="0">
              <a:latin typeface="Century Gothic" panose="020B0502020202020204" pitchFamily="34" charset="0"/>
              <a:cs typeface="Andalus" panose="02020603050405020304" pitchFamily="18" charset="-78"/>
            </a:rPr>
            <a:t>% (42) av 58 spurte pårørende har på avdødes eller egne vegne sagt ja til donasjon                   pr. 1.kvartal</a:t>
          </a:r>
          <a:endParaRPr lang="nb-NO" sz="1200" kern="1200" dirty="0" smtClean="0">
            <a:latin typeface="Century Gothic" panose="020B0502020202020204" pitchFamily="34" charset="0"/>
            <a:cs typeface="Andalus" panose="02020603050405020304" pitchFamily="18" charset="-78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1200" kern="1200" dirty="0" smtClean="0">
            <a:latin typeface="Century Gothic" panose="020B0502020202020204" pitchFamily="34" charset="0"/>
            <a:cs typeface="Andalus" panose="02020603050405020304" pitchFamily="18" charset="-78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200" kern="1200" dirty="0" smtClean="0">
              <a:latin typeface="Century Gothic" panose="020B0502020202020204" pitchFamily="34" charset="0"/>
              <a:cs typeface="Andalus" panose="02020603050405020304" pitchFamily="18" charset="-78"/>
            </a:rPr>
            <a:t>I tillegg til de 29 realiserte donasjonene har pårørende i 13 tilfeller vært positive til donasjon, men donasjon lot seg ikke gjennomføre av medisinske årsaker (kriterier for opphørt hjernesirkulasjon ikke oppfylt, </a:t>
          </a:r>
          <a:r>
            <a:rPr lang="nb-NO" sz="1200" kern="1200" dirty="0" err="1" smtClean="0">
              <a:latin typeface="Century Gothic" panose="020B0502020202020204" pitchFamily="34" charset="0"/>
              <a:cs typeface="Andalus" panose="02020603050405020304" pitchFamily="18" charset="-78"/>
            </a:rPr>
            <a:t>med.årsaker</a:t>
          </a:r>
          <a:r>
            <a:rPr lang="nb-NO" sz="1200" kern="1200" dirty="0" smtClean="0">
              <a:latin typeface="Century Gothic" panose="020B0502020202020204" pitchFamily="34" charset="0"/>
              <a:cs typeface="Andalus" panose="02020603050405020304" pitchFamily="18" charset="-78"/>
            </a:rPr>
            <a:t>, organstatus, hjertestans, mm.</a:t>
          </a:r>
          <a:endParaRPr lang="nb-NO" sz="1200" kern="1200" dirty="0">
            <a:latin typeface="Century Gothic" panose="020B0502020202020204" pitchFamily="34" charset="0"/>
            <a:cs typeface="Andalus" panose="02020603050405020304" pitchFamily="18" charset="-78"/>
          </a:endParaRPr>
        </a:p>
      </dsp:txBody>
      <dsp:txXfrm>
        <a:off x="3836298" y="2437363"/>
        <a:ext cx="3788515" cy="1854394"/>
      </dsp:txXfrm>
    </dsp:sp>
    <dsp:sp modelId="{90F5E806-BC0A-48C1-976C-0F56E77ECA33}">
      <dsp:nvSpPr>
        <dsp:cNvPr id="0" name=""/>
        <dsp:cNvSpPr/>
      </dsp:nvSpPr>
      <dsp:spPr>
        <a:xfrm>
          <a:off x="4943541" y="662175"/>
          <a:ext cx="1574031" cy="1516509"/>
        </a:xfrm>
        <a:prstGeom prst="ellipse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F5A2A0-6C7A-4FB8-B9BD-C4002B3E04F1}">
      <dsp:nvSpPr>
        <dsp:cNvPr id="0" name=""/>
        <dsp:cNvSpPr/>
      </dsp:nvSpPr>
      <dsp:spPr>
        <a:xfrm>
          <a:off x="7738469" y="582969"/>
          <a:ext cx="3788515" cy="463598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altLang="nb-NO" sz="1200" b="1" kern="1200" dirty="0" smtClean="0">
              <a:latin typeface="Century Gothic" panose="020B0502020202020204" pitchFamily="34" charset="0"/>
              <a:cs typeface="Times New Roman" pitchFamily="18" charset="0"/>
            </a:rPr>
            <a:t>Transplanterte organer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altLang="nb-NO" sz="1200" kern="1200" baseline="0" dirty="0" smtClean="0">
              <a:latin typeface="Century Gothic" panose="020B0502020202020204" pitchFamily="34" charset="0"/>
              <a:cs typeface="Times New Roman" pitchFamily="18" charset="0"/>
            </a:rPr>
            <a:t>Det er transplantert 115 organer til 105 pasienter ved utgangen av mars 2022</a:t>
          </a:r>
          <a:endParaRPr lang="nb-NO" sz="1200" kern="1200" baseline="0" dirty="0" smtClean="0">
            <a:latin typeface="Century Gothic" panose="020B050202020202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altLang="nb-NO" sz="1200" kern="1200" baseline="0" dirty="0" smtClean="0">
            <a:latin typeface="Century Gothic" panose="020B0502020202020204" pitchFamily="34" charset="0"/>
            <a:cs typeface="Times New Roman" pitchFamily="18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altLang="nb-NO" sz="1200" kern="1200" baseline="0" dirty="0" smtClean="0">
              <a:latin typeface="Century Gothic" panose="020B0502020202020204" pitchFamily="34" charset="0"/>
              <a:cs typeface="Times New Roman" pitchFamily="18" charset="0"/>
            </a:rPr>
            <a:t>I 2021 til samme tid var  det </a:t>
          </a:r>
          <a:r>
            <a:rPr lang="nb-NO" altLang="nb-NO" sz="1200" kern="1200" baseline="0" dirty="0" smtClean="0">
              <a:latin typeface="Century Gothic" panose="020B0502020202020204" pitchFamily="34" charset="0"/>
            </a:rPr>
            <a:t>transplantert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altLang="nb-NO" sz="1200" kern="1200" baseline="0" dirty="0" smtClean="0">
              <a:latin typeface="Century Gothic" panose="020B0502020202020204" pitchFamily="34" charset="0"/>
            </a:rPr>
            <a:t>110 organer til 102 pasienter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altLang="nb-NO" sz="1200" kern="1200" baseline="0" dirty="0" smtClean="0">
            <a:latin typeface="Century Gothic" panose="020B050202020202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1200" kern="1200" dirty="0">
            <a:latin typeface="Century Gothic" panose="020B0502020202020204" pitchFamily="34" charset="0"/>
          </a:endParaRPr>
        </a:p>
      </dsp:txBody>
      <dsp:txXfrm>
        <a:off x="7738469" y="2437363"/>
        <a:ext cx="3788515" cy="1854394"/>
      </dsp:txXfrm>
    </dsp:sp>
    <dsp:sp modelId="{02ED15D5-9636-4ECD-8F59-42CCF560D8B4}">
      <dsp:nvSpPr>
        <dsp:cNvPr id="0" name=""/>
        <dsp:cNvSpPr/>
      </dsp:nvSpPr>
      <dsp:spPr>
        <a:xfrm>
          <a:off x="8845712" y="662175"/>
          <a:ext cx="1574031" cy="1516509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7000" b="-17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2AA86E-FE59-46C8-9C92-484FC8E049F2}">
      <dsp:nvSpPr>
        <dsp:cNvPr id="0" name=""/>
        <dsp:cNvSpPr/>
      </dsp:nvSpPr>
      <dsp:spPr>
        <a:xfrm>
          <a:off x="523751" y="4512021"/>
          <a:ext cx="10594268" cy="811991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0.56528</cdr:x>
      <cdr:y>0</cdr:y>
    </cdr:from>
    <cdr:to>
      <cdr:x>0.98854</cdr:x>
      <cdr:y>0.03609</cdr:y>
    </cdr:to>
    <cdr:sp macro="" textlink="">
      <cdr:nvSpPr>
        <cdr:cNvPr id="2" name="Pil mot venstre og høyre 1"/>
        <cdr:cNvSpPr/>
      </cdr:nvSpPr>
      <cdr:spPr>
        <a:xfrm xmlns:a="http://schemas.openxmlformats.org/drawingml/2006/main">
          <a:off x="6667559" y="0"/>
          <a:ext cx="4992422" cy="226735"/>
        </a:xfrm>
        <a:prstGeom xmlns:a="http://schemas.openxmlformats.org/drawingml/2006/main" prst="leftRightArrow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anchor="ctr" anchorCtr="0"/>
        <a:lstStyle xmlns:a="http://schemas.openxmlformats.org/drawingml/2006/main"/>
        <a:p xmlns:a="http://schemas.openxmlformats.org/drawingml/2006/main">
          <a:pPr algn="ctr"/>
          <a:r>
            <a:rPr lang="nb-NO" sz="800" dirty="0" smtClean="0"/>
            <a:t>Helse Sør-Øst</a:t>
          </a:r>
          <a:endParaRPr lang="nb-NO" sz="800" dirty="0"/>
        </a:p>
      </cdr:txBody>
    </cdr:sp>
  </cdr:relSizeAnchor>
  <cdr:relSizeAnchor xmlns:cdr="http://schemas.openxmlformats.org/drawingml/2006/chartDrawing">
    <cdr:from>
      <cdr:x>0.4202</cdr:x>
      <cdr:y>0</cdr:y>
    </cdr:from>
    <cdr:to>
      <cdr:x>0.56528</cdr:x>
      <cdr:y>0.03709</cdr:y>
    </cdr:to>
    <cdr:sp macro="" textlink="">
      <cdr:nvSpPr>
        <cdr:cNvPr id="4" name="Pil mot venstre og høyre 3"/>
        <cdr:cNvSpPr/>
      </cdr:nvSpPr>
      <cdr:spPr>
        <a:xfrm xmlns:a="http://schemas.openxmlformats.org/drawingml/2006/main">
          <a:off x="4956323" y="0"/>
          <a:ext cx="1711235" cy="233017"/>
        </a:xfrm>
        <a:prstGeom xmlns:a="http://schemas.openxmlformats.org/drawingml/2006/main" prst="leftRightArrow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 anchorCtr="0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nb-NO" sz="800" dirty="0" smtClean="0"/>
            <a:t>Helse-Vest</a:t>
          </a:r>
          <a:endParaRPr lang="nb-NO" sz="800" dirty="0"/>
        </a:p>
      </cdr:txBody>
    </cdr:sp>
  </cdr:relSizeAnchor>
  <cdr:relSizeAnchor xmlns:cdr="http://schemas.openxmlformats.org/drawingml/2006/chartDrawing">
    <cdr:from>
      <cdr:x>0.26368</cdr:x>
      <cdr:y>0</cdr:y>
    </cdr:from>
    <cdr:to>
      <cdr:x>0.4202</cdr:x>
      <cdr:y>0.0354</cdr:y>
    </cdr:to>
    <cdr:sp macro="" textlink="">
      <cdr:nvSpPr>
        <cdr:cNvPr id="5" name="Pil mot venstre og høyre 4"/>
        <cdr:cNvSpPr/>
      </cdr:nvSpPr>
      <cdr:spPr>
        <a:xfrm xmlns:a="http://schemas.openxmlformats.org/drawingml/2006/main">
          <a:off x="3110160" y="0"/>
          <a:ext cx="1846143" cy="222400"/>
        </a:xfrm>
        <a:prstGeom xmlns:a="http://schemas.openxmlformats.org/drawingml/2006/main" prst="leftRightArrow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 anchorCtr="0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nb-NO" sz="800" dirty="0" smtClean="0"/>
            <a:t>Helse-Midt</a:t>
          </a:r>
          <a:endParaRPr lang="nb-NO" sz="800" dirty="0"/>
        </a:p>
      </cdr:txBody>
    </cdr:sp>
  </cdr:relSizeAnchor>
  <cdr:relSizeAnchor xmlns:cdr="http://schemas.openxmlformats.org/drawingml/2006/chartDrawing">
    <cdr:from>
      <cdr:x>0.06491</cdr:x>
      <cdr:y>0</cdr:y>
    </cdr:from>
    <cdr:to>
      <cdr:x>0.26368</cdr:x>
      <cdr:y>0.03281</cdr:y>
    </cdr:to>
    <cdr:sp macro="" textlink="">
      <cdr:nvSpPr>
        <cdr:cNvPr id="3" name="Pil mot venstre og høyre 2"/>
        <cdr:cNvSpPr/>
      </cdr:nvSpPr>
      <cdr:spPr>
        <a:xfrm xmlns:a="http://schemas.openxmlformats.org/drawingml/2006/main">
          <a:off x="765622" y="0"/>
          <a:ext cx="2344537" cy="206128"/>
        </a:xfrm>
        <a:prstGeom xmlns:a="http://schemas.openxmlformats.org/drawingml/2006/main" prst="leftRightArrow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anchor="ctr" anchorCtr="0"/>
        <a:lstStyle xmlns:a="http://schemas.openxmlformats.org/drawingml/2006/main"/>
        <a:p xmlns:a="http://schemas.openxmlformats.org/drawingml/2006/main">
          <a:pPr algn="ctr"/>
          <a:r>
            <a:rPr lang="nb-NO" sz="800" dirty="0" smtClean="0"/>
            <a:t>Helse-Nord</a:t>
          </a:r>
          <a:endParaRPr lang="nb-NO" sz="8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>
            <a:extLst>
              <a:ext uri="{FF2B5EF4-FFF2-40B4-BE49-F238E27FC236}">
                <a16:creationId xmlns:a16="http://schemas.microsoft.com/office/drawing/2014/main" id="{4E7D081D-00C4-4F27-9FB7-56F92581F77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9BACA8F7-0286-4A69-9296-22043389E77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F7D19B-ABB8-405D-A632-EBD6DB666D36}" type="datetimeFigureOut">
              <a:rPr lang="nb-NO" smtClean="0"/>
              <a:t>06.04.2022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C6CA398D-6E38-4B3E-8448-CD13E404EC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DF9B3648-8466-4A18-B775-5927BEB2BA4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2817C7-0CD1-4AB6-A161-706ECA8E8AE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892147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FAAF9F-1699-E943-ACCE-9682E6851D55}" type="datetimeFigureOut">
              <a:rPr lang="nb-NO" smtClean="0"/>
              <a:t>06.04.2022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nb-NO"/>
              <a:t>Rediger tekststiler i malen
Andre nivå
Tredje nivå
Fjerde nivå
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9F8C22-4B7E-C849-A7FA-08599E78BF2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71688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3FF05FE-4686-4401-8435-3184D20E8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FF766-412E-462A-8F5D-C7E95663E47D}" type="datetimeFigureOut">
              <a:rPr lang="nb-NO" smtClean="0"/>
              <a:t>06.04.2022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DE55D9E-DCCB-4C6A-B993-B4E34064E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D73E658-A926-4C2C-98EE-AB70A1D0C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68B70-52D5-4929-987C-994778F03EBF}" type="slidenum">
              <a:rPr lang="nb-NO" smtClean="0"/>
              <a:t>‹#›</a:t>
            </a:fld>
            <a:endParaRPr lang="nb-NO"/>
          </a:p>
        </p:txBody>
      </p:sp>
      <p:sp>
        <p:nvSpPr>
          <p:cNvPr id="7" name="Tittel 1">
            <a:extLst>
              <a:ext uri="{FF2B5EF4-FFF2-40B4-BE49-F238E27FC236}">
                <a16:creationId xmlns:a16="http://schemas.microsoft.com/office/drawing/2014/main" id="{CFA45D2A-9AD5-4FA0-8B4D-3F277D660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8126" y="1662031"/>
            <a:ext cx="4348607" cy="1194380"/>
          </a:xfrm>
        </p:spPr>
        <p:txBody>
          <a:bodyPr anchor="t">
            <a:normAutofit/>
          </a:bodyPr>
          <a:lstStyle>
            <a:lvl1pPr>
              <a:defRPr sz="4000" b="1">
                <a:solidFill>
                  <a:srgbClr val="004A93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8" name="Plassholder for tekst 2">
            <a:extLst>
              <a:ext uri="{FF2B5EF4-FFF2-40B4-BE49-F238E27FC236}">
                <a16:creationId xmlns:a16="http://schemas.microsoft.com/office/drawing/2014/main" id="{986C8ECE-38F8-4390-AC09-623FD14A3D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8126" y="2978331"/>
            <a:ext cx="4348606" cy="1377423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rgbClr val="004A93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9" name="Plassholder for bilde 7">
            <a:extLst>
              <a:ext uri="{FF2B5EF4-FFF2-40B4-BE49-F238E27FC236}">
                <a16:creationId xmlns:a16="http://schemas.microsoft.com/office/drawing/2014/main" id="{CD529F53-5CF9-4D77-8899-65700A05666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1" y="1"/>
            <a:ext cx="6095999" cy="5928526"/>
          </a:xfrm>
        </p:spPr>
        <p:txBody>
          <a:bodyPr/>
          <a:lstStyle/>
          <a:p>
            <a:r>
              <a:rPr lang="nb-NO" smtClean="0"/>
              <a:t>Klikk ikonet for å legge til et bilde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91855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tel og innhold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8223996-01F9-4EEA-981B-68A712C87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A0283F9-D368-4D8F-819C-77462C0FE1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72664B7-6862-408B-951D-49A1805A6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FF766-412E-462A-8F5D-C7E95663E47D}" type="datetimeFigureOut">
              <a:rPr lang="nb-NO" smtClean="0"/>
              <a:t>06.04.2022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5B1DD5C-45E3-4404-A55C-832AC4940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4C4A502-460D-4F71-8428-EEDDE35D0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68B70-52D5-4929-987C-994778F03EB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93032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loverskrif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80DC206-59CA-4E90-A602-5AD07F2A2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FF766-412E-462A-8F5D-C7E95663E47D}" type="datetimeFigureOut">
              <a:rPr lang="nb-NO" smtClean="0"/>
              <a:t>06.04.2022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3736C9F-6C44-40F8-907A-64A805F6E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BE58951-B062-4BB7-956B-735D4E7F1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68B70-52D5-4929-987C-994778F03EBF}" type="slidenum">
              <a:rPr lang="nb-NO" smtClean="0"/>
              <a:t>‹#›</a:t>
            </a:fld>
            <a:endParaRPr lang="nb-NO"/>
          </a:p>
        </p:txBody>
      </p:sp>
      <p:sp>
        <p:nvSpPr>
          <p:cNvPr id="9" name="Plassholder for bilde 7">
            <a:extLst>
              <a:ext uri="{FF2B5EF4-FFF2-40B4-BE49-F238E27FC236}">
                <a16:creationId xmlns:a16="http://schemas.microsoft.com/office/drawing/2014/main" id="{0AA9C0BB-5039-4A1C-947B-6743E2CBA55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516983" y="1"/>
            <a:ext cx="3675017" cy="5928526"/>
          </a:xfrm>
        </p:spPr>
        <p:txBody>
          <a:bodyPr/>
          <a:lstStyle/>
          <a:p>
            <a:r>
              <a:rPr lang="nb-NO" smtClean="0"/>
              <a:t>Klikk ikonet for å legge til et bilde</a:t>
            </a:r>
            <a:endParaRPr lang="nb-NO"/>
          </a:p>
        </p:txBody>
      </p:sp>
      <p:sp>
        <p:nvSpPr>
          <p:cNvPr id="10" name="Tittel 1">
            <a:extLst>
              <a:ext uri="{FF2B5EF4-FFF2-40B4-BE49-F238E27FC236}">
                <a16:creationId xmlns:a16="http://schemas.microsoft.com/office/drawing/2014/main" id="{E30C9680-88E9-452A-BB51-C51AB99C3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8126" y="1662031"/>
            <a:ext cx="6273202" cy="739264"/>
          </a:xfrm>
        </p:spPr>
        <p:txBody>
          <a:bodyPr anchor="t">
            <a:normAutofit/>
          </a:bodyPr>
          <a:lstStyle>
            <a:lvl1pPr>
              <a:defRPr sz="4000" b="1">
                <a:solidFill>
                  <a:srgbClr val="004A93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11" name="Plassholder for tekst 2">
            <a:extLst>
              <a:ext uri="{FF2B5EF4-FFF2-40B4-BE49-F238E27FC236}">
                <a16:creationId xmlns:a16="http://schemas.microsoft.com/office/drawing/2014/main" id="{B3484A42-984E-4758-86EA-2B21CC09A8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8125" y="2525486"/>
            <a:ext cx="6273201" cy="1830268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rgbClr val="004A93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17038526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tel og innhold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8223996-01F9-4EEA-981B-68A712C87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A0283F9-D368-4D8F-819C-77462C0FE1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72664B7-6862-408B-951D-49A1805A6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FF766-412E-462A-8F5D-C7E95663E47D}" type="datetimeFigureOut">
              <a:rPr lang="nb-NO" smtClean="0"/>
              <a:t>06.04.2022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5B1DD5C-45E3-4404-A55C-832AC4940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4C4A502-460D-4F71-8428-EEDDE35D0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68B70-52D5-4929-987C-994778F03EB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765930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eloverskrif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80DC206-59CA-4E90-A602-5AD07F2A2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FF766-412E-462A-8F5D-C7E95663E47D}" type="datetimeFigureOut">
              <a:rPr lang="nb-NO" smtClean="0"/>
              <a:t>06.04.2022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3736C9F-6C44-40F8-907A-64A805F6E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BE58951-B062-4BB7-956B-735D4E7F1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68B70-52D5-4929-987C-994778F03EBF}" type="slidenum">
              <a:rPr lang="nb-NO" smtClean="0"/>
              <a:t>‹#›</a:t>
            </a:fld>
            <a:endParaRPr lang="nb-NO"/>
          </a:p>
        </p:txBody>
      </p:sp>
      <p:sp>
        <p:nvSpPr>
          <p:cNvPr id="9" name="Plassholder for bilde 7">
            <a:extLst>
              <a:ext uri="{FF2B5EF4-FFF2-40B4-BE49-F238E27FC236}">
                <a16:creationId xmlns:a16="http://schemas.microsoft.com/office/drawing/2014/main" id="{3B4D85B6-5136-43C2-BCCA-FFE6137618B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516983" y="1"/>
            <a:ext cx="3675017" cy="5928526"/>
          </a:xfrm>
        </p:spPr>
        <p:txBody>
          <a:bodyPr/>
          <a:lstStyle/>
          <a:p>
            <a:r>
              <a:rPr lang="nb-NO" smtClean="0"/>
              <a:t>Klikk ikonet for å legge til et bilde</a:t>
            </a:r>
            <a:endParaRPr lang="nb-NO"/>
          </a:p>
        </p:txBody>
      </p:sp>
      <p:sp>
        <p:nvSpPr>
          <p:cNvPr id="10" name="Tittel 1">
            <a:extLst>
              <a:ext uri="{FF2B5EF4-FFF2-40B4-BE49-F238E27FC236}">
                <a16:creationId xmlns:a16="http://schemas.microsoft.com/office/drawing/2014/main" id="{8CFEB4D9-AD72-4B60-95EB-31621B6E2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8126" y="1662031"/>
            <a:ext cx="6273202" cy="739264"/>
          </a:xfrm>
        </p:spPr>
        <p:txBody>
          <a:bodyPr anchor="t">
            <a:normAutofit/>
          </a:bodyPr>
          <a:lstStyle>
            <a:lvl1pPr>
              <a:defRPr sz="4000" b="1">
                <a:solidFill>
                  <a:srgbClr val="004A93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11" name="Plassholder for tekst 2">
            <a:extLst>
              <a:ext uri="{FF2B5EF4-FFF2-40B4-BE49-F238E27FC236}">
                <a16:creationId xmlns:a16="http://schemas.microsoft.com/office/drawing/2014/main" id="{D57DF29E-3BF1-4C83-88E7-8D3E0A617E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8125" y="2525486"/>
            <a:ext cx="6273201" cy="1830268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rgbClr val="004A93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12123392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tel og innhold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8223996-01F9-4EEA-981B-68A712C87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A0283F9-D368-4D8F-819C-77462C0FE1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72664B7-6862-408B-951D-49A1805A6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FF766-412E-462A-8F5D-C7E95663E47D}" type="datetimeFigureOut">
              <a:rPr lang="nb-NO" smtClean="0"/>
              <a:t>06.04.2022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5B1DD5C-45E3-4404-A55C-832AC4940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4C4A502-460D-4F71-8428-EEDDE35D0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68B70-52D5-4929-987C-994778F03EB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231673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eloverskrif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80DC206-59CA-4E90-A602-5AD07F2A2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FF766-412E-462A-8F5D-C7E95663E47D}" type="datetimeFigureOut">
              <a:rPr lang="nb-NO" smtClean="0"/>
              <a:t>06.04.2022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3736C9F-6C44-40F8-907A-64A805F6E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BE58951-B062-4BB7-956B-735D4E7F1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68B70-52D5-4929-987C-994778F03EBF}" type="slidenum">
              <a:rPr lang="nb-NO" smtClean="0"/>
              <a:t>‹#›</a:t>
            </a:fld>
            <a:endParaRPr lang="nb-NO"/>
          </a:p>
        </p:txBody>
      </p:sp>
      <p:sp>
        <p:nvSpPr>
          <p:cNvPr id="9" name="Plassholder for bilde 7">
            <a:extLst>
              <a:ext uri="{FF2B5EF4-FFF2-40B4-BE49-F238E27FC236}">
                <a16:creationId xmlns:a16="http://schemas.microsoft.com/office/drawing/2014/main" id="{03113684-BC8C-4B54-B1C4-2C234332B8B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516983" y="1"/>
            <a:ext cx="3675017" cy="5928526"/>
          </a:xfrm>
        </p:spPr>
        <p:txBody>
          <a:bodyPr/>
          <a:lstStyle/>
          <a:p>
            <a:r>
              <a:rPr lang="nb-NO" smtClean="0"/>
              <a:t>Klikk ikonet for å legge til et bilde</a:t>
            </a:r>
            <a:endParaRPr lang="nb-NO"/>
          </a:p>
        </p:txBody>
      </p:sp>
      <p:sp>
        <p:nvSpPr>
          <p:cNvPr id="10" name="Tittel 1">
            <a:extLst>
              <a:ext uri="{FF2B5EF4-FFF2-40B4-BE49-F238E27FC236}">
                <a16:creationId xmlns:a16="http://schemas.microsoft.com/office/drawing/2014/main" id="{2BE7DA01-5E20-41BD-826E-7F3280029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8126" y="1662031"/>
            <a:ext cx="6273202" cy="739264"/>
          </a:xfrm>
        </p:spPr>
        <p:txBody>
          <a:bodyPr anchor="t">
            <a:normAutofit/>
          </a:bodyPr>
          <a:lstStyle>
            <a:lvl1pPr>
              <a:defRPr sz="4000" b="1">
                <a:solidFill>
                  <a:srgbClr val="004A93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11" name="Plassholder for tekst 2">
            <a:extLst>
              <a:ext uri="{FF2B5EF4-FFF2-40B4-BE49-F238E27FC236}">
                <a16:creationId xmlns:a16="http://schemas.microsoft.com/office/drawing/2014/main" id="{A34D5D0D-229E-4AF7-928B-37C41B6666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8125" y="2525486"/>
            <a:ext cx="6273201" cy="1830268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rgbClr val="004A93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26000060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tel og innhold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8223996-01F9-4EEA-981B-68A712C87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A0283F9-D368-4D8F-819C-77462C0FE1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72664B7-6862-408B-951D-49A1805A6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FF766-412E-462A-8F5D-C7E95663E47D}" type="datetimeFigureOut">
              <a:rPr lang="nb-NO" smtClean="0"/>
              <a:t>06.04.2022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5B1DD5C-45E3-4404-A55C-832AC4940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4C4A502-460D-4F71-8428-EEDDE35D0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68B70-52D5-4929-987C-994778F03EB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908863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Deloverskrif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80DC206-59CA-4E90-A602-5AD07F2A2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FF766-412E-462A-8F5D-C7E95663E47D}" type="datetimeFigureOut">
              <a:rPr lang="nb-NO" smtClean="0"/>
              <a:t>06.04.2022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3736C9F-6C44-40F8-907A-64A805F6E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BE58951-B062-4BB7-956B-735D4E7F1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68B70-52D5-4929-987C-994778F03EBF}" type="slidenum">
              <a:rPr lang="nb-NO" smtClean="0"/>
              <a:t>‹#›</a:t>
            </a:fld>
            <a:endParaRPr lang="nb-NO"/>
          </a:p>
        </p:txBody>
      </p:sp>
      <p:sp>
        <p:nvSpPr>
          <p:cNvPr id="9" name="Plassholder for bilde 7">
            <a:extLst>
              <a:ext uri="{FF2B5EF4-FFF2-40B4-BE49-F238E27FC236}">
                <a16:creationId xmlns:a16="http://schemas.microsoft.com/office/drawing/2014/main" id="{C4F0BCF0-D77D-4BAC-ACC6-E58E2771C8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516983" y="1"/>
            <a:ext cx="3675017" cy="5928526"/>
          </a:xfrm>
        </p:spPr>
        <p:txBody>
          <a:bodyPr/>
          <a:lstStyle/>
          <a:p>
            <a:r>
              <a:rPr lang="nb-NO" smtClean="0"/>
              <a:t>Klikk ikonet for å legge til et bilde</a:t>
            </a:r>
            <a:endParaRPr lang="nb-NO"/>
          </a:p>
        </p:txBody>
      </p:sp>
      <p:sp>
        <p:nvSpPr>
          <p:cNvPr id="10" name="Tittel 1">
            <a:extLst>
              <a:ext uri="{FF2B5EF4-FFF2-40B4-BE49-F238E27FC236}">
                <a16:creationId xmlns:a16="http://schemas.microsoft.com/office/drawing/2014/main" id="{BA8BB17A-3886-437E-B029-FA39EB4CD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8126" y="1662031"/>
            <a:ext cx="6273202" cy="739264"/>
          </a:xfrm>
        </p:spPr>
        <p:txBody>
          <a:bodyPr anchor="t">
            <a:normAutofit/>
          </a:bodyPr>
          <a:lstStyle>
            <a:lvl1pPr>
              <a:defRPr sz="4000" b="1">
                <a:solidFill>
                  <a:srgbClr val="004A93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11" name="Plassholder for tekst 2">
            <a:extLst>
              <a:ext uri="{FF2B5EF4-FFF2-40B4-BE49-F238E27FC236}">
                <a16:creationId xmlns:a16="http://schemas.microsoft.com/office/drawing/2014/main" id="{FD7AEDA9-25F3-4EBC-AEFD-6D675442CE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8125" y="2525486"/>
            <a:ext cx="6273201" cy="1830268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rgbClr val="004A93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19495820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tel og innhold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8223996-01F9-4EEA-981B-68A712C87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A0283F9-D368-4D8F-819C-77462C0FE1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72664B7-6862-408B-951D-49A1805A6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FF766-412E-462A-8F5D-C7E95663E47D}" type="datetimeFigureOut">
              <a:rPr lang="nb-NO" smtClean="0"/>
              <a:t>06.04.2022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5B1DD5C-45E3-4404-A55C-832AC4940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4C4A502-460D-4F71-8428-EEDDE35D0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68B70-52D5-4929-987C-994778F03EB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953651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Deloverskrif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80DC206-59CA-4E90-A602-5AD07F2A2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FF766-412E-462A-8F5D-C7E95663E47D}" type="datetimeFigureOut">
              <a:rPr lang="nb-NO" smtClean="0"/>
              <a:t>06.04.2022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3736C9F-6C44-40F8-907A-64A805F6E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BE58951-B062-4BB7-956B-735D4E7F1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68B70-52D5-4929-987C-994778F03EBF}" type="slidenum">
              <a:rPr lang="nb-NO" smtClean="0"/>
              <a:t>‹#›</a:t>
            </a:fld>
            <a:endParaRPr lang="nb-NO"/>
          </a:p>
        </p:txBody>
      </p:sp>
      <p:sp>
        <p:nvSpPr>
          <p:cNvPr id="9" name="Plassholder for bilde 7">
            <a:extLst>
              <a:ext uri="{FF2B5EF4-FFF2-40B4-BE49-F238E27FC236}">
                <a16:creationId xmlns:a16="http://schemas.microsoft.com/office/drawing/2014/main" id="{E431200A-E5F1-4F37-8164-2FFA693ECB5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516983" y="1"/>
            <a:ext cx="3675017" cy="5928526"/>
          </a:xfrm>
        </p:spPr>
        <p:txBody>
          <a:bodyPr/>
          <a:lstStyle/>
          <a:p>
            <a:r>
              <a:rPr lang="nb-NO" smtClean="0"/>
              <a:t>Klikk ikonet for å legge til et bilde</a:t>
            </a:r>
            <a:endParaRPr lang="nb-NO"/>
          </a:p>
        </p:txBody>
      </p:sp>
      <p:sp>
        <p:nvSpPr>
          <p:cNvPr id="10" name="Tittel 1">
            <a:extLst>
              <a:ext uri="{FF2B5EF4-FFF2-40B4-BE49-F238E27FC236}">
                <a16:creationId xmlns:a16="http://schemas.microsoft.com/office/drawing/2014/main" id="{D5AB19BB-2DBF-4D3A-8459-E3D69AC64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8126" y="1662031"/>
            <a:ext cx="6273202" cy="739264"/>
          </a:xfrm>
        </p:spPr>
        <p:txBody>
          <a:bodyPr anchor="t">
            <a:normAutofit/>
          </a:bodyPr>
          <a:lstStyle>
            <a:lvl1pPr>
              <a:defRPr sz="4000" b="1">
                <a:solidFill>
                  <a:srgbClr val="004A93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11" name="Plassholder for tekst 2">
            <a:extLst>
              <a:ext uri="{FF2B5EF4-FFF2-40B4-BE49-F238E27FC236}">
                <a16:creationId xmlns:a16="http://schemas.microsoft.com/office/drawing/2014/main" id="{75FB2E99-4EC2-4268-AB1B-CDAADA5B04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8125" y="2525486"/>
            <a:ext cx="6273201" cy="1830268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rgbClr val="004A93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43817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8223996-01F9-4EEA-981B-68A712C87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A0283F9-D368-4D8F-819C-77462C0FE1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72664B7-6862-408B-951D-49A1805A6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FF766-412E-462A-8F5D-C7E95663E47D}" type="datetimeFigureOut">
              <a:rPr lang="nb-NO" smtClean="0"/>
              <a:t>06.04.2022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5B1DD5C-45E3-4404-A55C-832AC4940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4C4A502-460D-4F71-8428-EEDDE35D0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68B70-52D5-4929-987C-994778F03EB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246447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tel og innhold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8223996-01F9-4EEA-981B-68A712C87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A0283F9-D368-4D8F-819C-77462C0FE1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72664B7-6862-408B-951D-49A1805A6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FF766-412E-462A-8F5D-C7E95663E47D}" type="datetimeFigureOut">
              <a:rPr lang="nb-NO" smtClean="0"/>
              <a:t>06.04.2022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5B1DD5C-45E3-4404-A55C-832AC4940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4C4A502-460D-4F71-8428-EEDDE35D0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68B70-52D5-4929-987C-994778F03EB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221197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Deloverskrif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80DC206-59CA-4E90-A602-5AD07F2A2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FF766-412E-462A-8F5D-C7E95663E47D}" type="datetimeFigureOut">
              <a:rPr lang="nb-NO" smtClean="0"/>
              <a:t>06.04.2022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3736C9F-6C44-40F8-907A-64A805F6E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BE58951-B062-4BB7-956B-735D4E7F1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68B70-52D5-4929-987C-994778F03EBF}" type="slidenum">
              <a:rPr lang="nb-NO" smtClean="0"/>
              <a:t>‹#›</a:t>
            </a:fld>
            <a:endParaRPr lang="nb-NO"/>
          </a:p>
        </p:txBody>
      </p:sp>
      <p:sp>
        <p:nvSpPr>
          <p:cNvPr id="9" name="Plassholder for bilde 7">
            <a:extLst>
              <a:ext uri="{FF2B5EF4-FFF2-40B4-BE49-F238E27FC236}">
                <a16:creationId xmlns:a16="http://schemas.microsoft.com/office/drawing/2014/main" id="{30BD98DE-0FE7-4EE7-BD09-E062E3DFF25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516983" y="1"/>
            <a:ext cx="3675017" cy="5928526"/>
          </a:xfrm>
        </p:spPr>
        <p:txBody>
          <a:bodyPr/>
          <a:lstStyle/>
          <a:p>
            <a:r>
              <a:rPr lang="nb-NO" smtClean="0"/>
              <a:t>Klikk ikonet for å legge til et bilde</a:t>
            </a:r>
            <a:endParaRPr lang="nb-NO"/>
          </a:p>
        </p:txBody>
      </p:sp>
      <p:sp>
        <p:nvSpPr>
          <p:cNvPr id="10" name="Tittel 1">
            <a:extLst>
              <a:ext uri="{FF2B5EF4-FFF2-40B4-BE49-F238E27FC236}">
                <a16:creationId xmlns:a16="http://schemas.microsoft.com/office/drawing/2014/main" id="{B23F4A9D-4298-4A99-BC78-A135ACB9E2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8126" y="1662031"/>
            <a:ext cx="6273202" cy="739264"/>
          </a:xfrm>
        </p:spPr>
        <p:txBody>
          <a:bodyPr anchor="t">
            <a:normAutofit/>
          </a:bodyPr>
          <a:lstStyle>
            <a:lvl1pPr>
              <a:defRPr sz="4000" b="1">
                <a:solidFill>
                  <a:srgbClr val="004A93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11" name="Plassholder for tekst 2">
            <a:extLst>
              <a:ext uri="{FF2B5EF4-FFF2-40B4-BE49-F238E27FC236}">
                <a16:creationId xmlns:a16="http://schemas.microsoft.com/office/drawing/2014/main" id="{55F2F4FF-176B-4A6C-93AD-E9D9F50C6E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8125" y="2525486"/>
            <a:ext cx="6273201" cy="1830268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rgbClr val="004A93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3348890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Tittel og innhold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8223996-01F9-4EEA-981B-68A712C87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A0283F9-D368-4D8F-819C-77462C0FE1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72664B7-6862-408B-951D-49A1805A6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FF766-412E-462A-8F5D-C7E95663E47D}" type="datetimeFigureOut">
              <a:rPr lang="nb-NO" smtClean="0"/>
              <a:t>06.04.2022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5B1DD5C-45E3-4404-A55C-832AC4940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4C4A502-460D-4F71-8428-EEDDE35D0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68B70-52D5-4929-987C-994778F03EB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994162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Deloverskrif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80DC206-59CA-4E90-A602-5AD07F2A2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FF766-412E-462A-8F5D-C7E95663E47D}" type="datetimeFigureOut">
              <a:rPr lang="nb-NO" smtClean="0"/>
              <a:t>06.04.2022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3736C9F-6C44-40F8-907A-64A805F6E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BE58951-B062-4BB7-956B-735D4E7F1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68B70-52D5-4929-987C-994778F03EBF}" type="slidenum">
              <a:rPr lang="nb-NO" smtClean="0"/>
              <a:t>‹#›</a:t>
            </a:fld>
            <a:endParaRPr lang="nb-NO"/>
          </a:p>
        </p:txBody>
      </p:sp>
      <p:sp>
        <p:nvSpPr>
          <p:cNvPr id="9" name="Plassholder for bilde 7">
            <a:extLst>
              <a:ext uri="{FF2B5EF4-FFF2-40B4-BE49-F238E27FC236}">
                <a16:creationId xmlns:a16="http://schemas.microsoft.com/office/drawing/2014/main" id="{9F6BAA13-0830-4EAC-B836-D5C17070638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516983" y="1"/>
            <a:ext cx="3675017" cy="5928526"/>
          </a:xfrm>
        </p:spPr>
        <p:txBody>
          <a:bodyPr/>
          <a:lstStyle/>
          <a:p>
            <a:r>
              <a:rPr lang="nb-NO" smtClean="0"/>
              <a:t>Klikk ikonet for å legge til et bilde</a:t>
            </a:r>
            <a:endParaRPr lang="nb-NO"/>
          </a:p>
        </p:txBody>
      </p:sp>
      <p:sp>
        <p:nvSpPr>
          <p:cNvPr id="10" name="Tittel 1">
            <a:extLst>
              <a:ext uri="{FF2B5EF4-FFF2-40B4-BE49-F238E27FC236}">
                <a16:creationId xmlns:a16="http://schemas.microsoft.com/office/drawing/2014/main" id="{D51A3243-C799-46F9-AD23-9C216B888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8126" y="1662031"/>
            <a:ext cx="6273202" cy="739264"/>
          </a:xfrm>
        </p:spPr>
        <p:txBody>
          <a:bodyPr anchor="t">
            <a:normAutofit/>
          </a:bodyPr>
          <a:lstStyle>
            <a:lvl1pPr>
              <a:defRPr sz="4000" b="1">
                <a:solidFill>
                  <a:srgbClr val="004A93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11" name="Plassholder for tekst 2">
            <a:extLst>
              <a:ext uri="{FF2B5EF4-FFF2-40B4-BE49-F238E27FC236}">
                <a16:creationId xmlns:a16="http://schemas.microsoft.com/office/drawing/2014/main" id="{27A667A7-0101-4FE5-B036-E06942A905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8125" y="2525486"/>
            <a:ext cx="6273201" cy="1830268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rgbClr val="004A93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403782580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Deloverskrif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80DC206-59CA-4E90-A602-5AD07F2A2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FF766-412E-462A-8F5D-C7E95663E47D}" type="datetimeFigureOut">
              <a:rPr lang="nb-NO" smtClean="0"/>
              <a:t>06.04.2022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3736C9F-6C44-40F8-907A-64A805F6E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BE58951-B062-4BB7-956B-735D4E7F1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68B70-52D5-4929-987C-994778F03EBF}" type="slidenum">
              <a:rPr lang="nb-NO" smtClean="0"/>
              <a:t>‹#›</a:t>
            </a:fld>
            <a:endParaRPr lang="nb-NO"/>
          </a:p>
        </p:txBody>
      </p:sp>
      <p:sp>
        <p:nvSpPr>
          <p:cNvPr id="8" name="Tittel 1">
            <a:extLst>
              <a:ext uri="{FF2B5EF4-FFF2-40B4-BE49-F238E27FC236}">
                <a16:creationId xmlns:a16="http://schemas.microsoft.com/office/drawing/2014/main" id="{B7FA2FC1-303A-41AE-893E-D166CE771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12" name="Plassholder for innhold 2">
            <a:extLst>
              <a:ext uri="{FF2B5EF4-FFF2-40B4-BE49-F238E27FC236}">
                <a16:creationId xmlns:a16="http://schemas.microsoft.com/office/drawing/2014/main" id="{023F59A7-2729-4B8A-AAF9-7793D26772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1418819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Deloverskrif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80DC206-59CA-4E90-A602-5AD07F2A2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FF766-412E-462A-8F5D-C7E95663E47D}" type="datetimeFigureOut">
              <a:rPr lang="nb-NO" smtClean="0"/>
              <a:t>06.04.2022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3736C9F-6C44-40F8-907A-64A805F6E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BE58951-B062-4BB7-956B-735D4E7F1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68B70-52D5-4929-987C-994778F03EBF}" type="slidenum">
              <a:rPr lang="nb-NO" smtClean="0"/>
              <a:t>‹#›</a:t>
            </a:fld>
            <a:endParaRPr lang="nb-NO"/>
          </a:p>
        </p:txBody>
      </p:sp>
      <p:sp>
        <p:nvSpPr>
          <p:cNvPr id="9" name="Plassholder for bilde 7">
            <a:extLst>
              <a:ext uri="{FF2B5EF4-FFF2-40B4-BE49-F238E27FC236}">
                <a16:creationId xmlns:a16="http://schemas.microsoft.com/office/drawing/2014/main" id="{8672E4AF-E70B-4478-86F5-CE8AE7E8547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516983" y="1"/>
            <a:ext cx="3675017" cy="5928526"/>
          </a:xfrm>
        </p:spPr>
        <p:txBody>
          <a:bodyPr/>
          <a:lstStyle/>
          <a:p>
            <a:r>
              <a:rPr lang="nb-NO" smtClean="0"/>
              <a:t>Klikk ikonet for å legge til et bilde</a:t>
            </a:r>
            <a:endParaRPr lang="nb-NO"/>
          </a:p>
        </p:txBody>
      </p:sp>
      <p:sp>
        <p:nvSpPr>
          <p:cNvPr id="10" name="Tittel 1">
            <a:extLst>
              <a:ext uri="{FF2B5EF4-FFF2-40B4-BE49-F238E27FC236}">
                <a16:creationId xmlns:a16="http://schemas.microsoft.com/office/drawing/2014/main" id="{E4FBBD37-7F67-4259-B493-0B636DB82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8126" y="1662031"/>
            <a:ext cx="6273202" cy="739264"/>
          </a:xfrm>
        </p:spPr>
        <p:txBody>
          <a:bodyPr anchor="t">
            <a:normAutofit/>
          </a:bodyPr>
          <a:lstStyle>
            <a:lvl1pPr>
              <a:defRPr sz="4000" b="1">
                <a:solidFill>
                  <a:srgbClr val="004A93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11" name="Plassholder for tekst 2">
            <a:extLst>
              <a:ext uri="{FF2B5EF4-FFF2-40B4-BE49-F238E27FC236}">
                <a16:creationId xmlns:a16="http://schemas.microsoft.com/office/drawing/2014/main" id="{95BA5566-A5E0-4321-B599-BEB03BF1EB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8125" y="2525486"/>
            <a:ext cx="6273201" cy="1830268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rgbClr val="004A93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132131589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Deloverskrif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80DC206-59CA-4E90-A602-5AD07F2A2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FF766-412E-462A-8F5D-C7E95663E47D}" type="datetimeFigureOut">
              <a:rPr lang="nb-NO" smtClean="0"/>
              <a:t>06.04.2022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3736C9F-6C44-40F8-907A-64A805F6E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BE58951-B062-4BB7-956B-735D4E7F1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68B70-52D5-4929-987C-994778F03EBF}" type="slidenum">
              <a:rPr lang="nb-NO" smtClean="0"/>
              <a:t>‹#›</a:t>
            </a:fld>
            <a:endParaRPr lang="nb-NO"/>
          </a:p>
        </p:txBody>
      </p:sp>
      <p:sp>
        <p:nvSpPr>
          <p:cNvPr id="8" name="Tittel 1">
            <a:extLst>
              <a:ext uri="{FF2B5EF4-FFF2-40B4-BE49-F238E27FC236}">
                <a16:creationId xmlns:a16="http://schemas.microsoft.com/office/drawing/2014/main" id="{70DA433E-E19E-4759-8678-A4A2C1FDE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12" name="Plassholder for innhold 2">
            <a:extLst>
              <a:ext uri="{FF2B5EF4-FFF2-40B4-BE49-F238E27FC236}">
                <a16:creationId xmlns:a16="http://schemas.microsoft.com/office/drawing/2014/main" id="{0C9783D8-1EF3-4B37-9ED6-215985DC0D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77537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09206446-CB37-4722-8983-CA4F998594A1}"/>
              </a:ext>
            </a:extLst>
          </p:cNvPr>
          <p:cNvSpPr/>
          <p:nvPr userDrawn="1"/>
        </p:nvSpPr>
        <p:spPr>
          <a:xfrm>
            <a:off x="0" y="0"/>
            <a:ext cx="12192000" cy="5939246"/>
          </a:xfrm>
          <a:prstGeom prst="rect">
            <a:avLst/>
          </a:prstGeom>
          <a:solidFill>
            <a:srgbClr val="004A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33B81468-5577-42D9-A0A8-4290D1164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FF766-412E-462A-8F5D-C7E95663E47D}" type="datetimeFigureOut">
              <a:rPr lang="nb-NO" smtClean="0"/>
              <a:t>06.04.2022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283BBDC-8881-4C1C-BCD8-771B881AB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256BF3E-7457-4DE2-9573-26DDB1BE7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68B70-52D5-4929-987C-994778F03EBF}" type="slidenum">
              <a:rPr lang="nb-NO" smtClean="0"/>
              <a:t>‹#›</a:t>
            </a:fld>
            <a:endParaRPr lang="nb-NO"/>
          </a:p>
        </p:txBody>
      </p:sp>
      <p:sp>
        <p:nvSpPr>
          <p:cNvPr id="9" name="Tittel 1">
            <a:extLst>
              <a:ext uri="{FF2B5EF4-FFF2-40B4-BE49-F238E27FC236}">
                <a16:creationId xmlns:a16="http://schemas.microsoft.com/office/drawing/2014/main" id="{B49A3FFB-6076-1A41-984A-4C785448D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10" name="Plassholder for innhold 2">
            <a:extLst>
              <a:ext uri="{FF2B5EF4-FFF2-40B4-BE49-F238E27FC236}">
                <a16:creationId xmlns:a16="http://schemas.microsoft.com/office/drawing/2014/main" id="{CD73630F-A3D6-904E-99E5-08307F87DE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588934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09206446-CB37-4722-8983-CA4F998594A1}"/>
              </a:ext>
            </a:extLst>
          </p:cNvPr>
          <p:cNvSpPr/>
          <p:nvPr userDrawn="1"/>
        </p:nvSpPr>
        <p:spPr>
          <a:xfrm>
            <a:off x="0" y="0"/>
            <a:ext cx="12192000" cy="5939246"/>
          </a:xfrm>
          <a:prstGeom prst="rect">
            <a:avLst/>
          </a:prstGeom>
          <a:solidFill>
            <a:srgbClr val="007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33B81468-5577-42D9-A0A8-4290D1164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FF766-412E-462A-8F5D-C7E95663E47D}" type="datetimeFigureOut">
              <a:rPr lang="nb-NO" smtClean="0"/>
              <a:t>06.04.2022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283BBDC-8881-4C1C-BCD8-771B881AB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256BF3E-7457-4DE2-9573-26DDB1BE7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68B70-52D5-4929-987C-994778F03EBF}" type="slidenum">
              <a:rPr lang="nb-NO" smtClean="0"/>
              <a:t>‹#›</a:t>
            </a:fld>
            <a:endParaRPr lang="nb-NO"/>
          </a:p>
        </p:txBody>
      </p:sp>
      <p:sp>
        <p:nvSpPr>
          <p:cNvPr id="11" name="Tittel 1">
            <a:extLst>
              <a:ext uri="{FF2B5EF4-FFF2-40B4-BE49-F238E27FC236}">
                <a16:creationId xmlns:a16="http://schemas.microsoft.com/office/drawing/2014/main" id="{4431F304-E76D-3146-964B-14DFE1E9A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12" name="Plassholder for innhold 2">
            <a:extLst>
              <a:ext uri="{FF2B5EF4-FFF2-40B4-BE49-F238E27FC236}">
                <a16:creationId xmlns:a16="http://schemas.microsoft.com/office/drawing/2014/main" id="{4661CA4A-8E0E-8C49-BC3E-1A4B3C9857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48472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33B81468-5577-42D9-A0A8-4290D1164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FF766-412E-462A-8F5D-C7E95663E47D}" type="datetimeFigureOut">
              <a:rPr lang="nb-NO" smtClean="0"/>
              <a:t>06.04.2022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283BBDC-8881-4C1C-BCD8-771B881AB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256BF3E-7457-4DE2-9573-26DDB1BE7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68B70-52D5-4929-987C-994778F03EBF}" type="slidenum">
              <a:rPr lang="nb-NO" smtClean="0"/>
              <a:t>‹#›</a:t>
            </a:fld>
            <a:endParaRPr lang="nb-NO"/>
          </a:p>
        </p:txBody>
      </p:sp>
      <p:sp>
        <p:nvSpPr>
          <p:cNvPr id="8" name="Plassholder for bilde 2">
            <a:extLst>
              <a:ext uri="{FF2B5EF4-FFF2-40B4-BE49-F238E27FC236}">
                <a16:creationId xmlns:a16="http://schemas.microsoft.com/office/drawing/2014/main" id="{0B3AA98A-AB8C-42AF-A30A-D209CA99F17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5930537"/>
          </a:xfrm>
        </p:spPr>
        <p:txBody>
          <a:bodyPr/>
          <a:lstStyle/>
          <a:p>
            <a:r>
              <a:rPr lang="nb-NO" smtClean="0"/>
              <a:t>Klikk ikonet for å legge til et bilde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1979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072502-4E4A-449F-AA2C-76A83E5B0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68B7CF3-00A0-472B-8D13-4F9BD41166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660775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6C8E5455-3D59-4FA3-A1BA-DEA033D3EE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660775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33B81468-5577-42D9-A0A8-4290D1164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FF766-412E-462A-8F5D-C7E95663E47D}" type="datetimeFigureOut">
              <a:rPr lang="nb-NO" smtClean="0"/>
              <a:t>06.04.2022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283BBDC-8881-4C1C-BCD8-771B881AB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256BF3E-7457-4DE2-9573-26DDB1BE7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68B70-52D5-4929-987C-994778F03EB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17478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2FC42E7-C7B6-4BB1-8678-1916449E1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18FC5351-58AB-4694-B2C5-C21BBC385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FF766-412E-462A-8F5D-C7E95663E47D}" type="datetimeFigureOut">
              <a:rPr lang="nb-NO" smtClean="0"/>
              <a:t>06.04.2022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FD0D3338-C838-4294-B690-189DBEA7A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2A64C9D0-EBD5-4D33-BD7B-CCF2F5E15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68B70-52D5-4929-987C-994778F03EB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27932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A03B7481-3688-4B04-B67E-23B7FD9FE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FF766-412E-462A-8F5D-C7E95663E47D}" type="datetimeFigureOut">
              <a:rPr lang="nb-NO" smtClean="0"/>
              <a:t>06.04.2022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7F73DD26-4037-4A18-A05E-AA134B9DA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F496E061-70AD-45E6-B695-FC98F9148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68B70-52D5-4929-987C-994778F03EB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10271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loverskrif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88D2398-FC0D-4E0C-B5AD-8C2E8FAF0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8126" y="1662031"/>
            <a:ext cx="6273202" cy="739264"/>
          </a:xfrm>
        </p:spPr>
        <p:txBody>
          <a:bodyPr anchor="t">
            <a:normAutofit/>
          </a:bodyPr>
          <a:lstStyle>
            <a:lvl1pPr>
              <a:defRPr sz="4000" b="1">
                <a:solidFill>
                  <a:srgbClr val="004A93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8449673-CC7C-4DA6-A417-52E1BA9E8A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8125" y="2525486"/>
            <a:ext cx="6273201" cy="1830268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rgbClr val="004A93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80DC206-59CA-4E90-A602-5AD07F2A2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FF766-412E-462A-8F5D-C7E95663E47D}" type="datetimeFigureOut">
              <a:rPr lang="nb-NO" smtClean="0"/>
              <a:t>06.04.2022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3736C9F-6C44-40F8-907A-64A805F6E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BE58951-B062-4BB7-956B-735D4E7F1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68B70-52D5-4929-987C-994778F03EBF}" type="slidenum">
              <a:rPr lang="nb-NO" smtClean="0"/>
              <a:t>‹#›</a:t>
            </a:fld>
            <a:endParaRPr lang="nb-NO"/>
          </a:p>
        </p:txBody>
      </p:sp>
      <p:sp>
        <p:nvSpPr>
          <p:cNvPr id="8" name="Plassholder for bilde 7">
            <a:extLst>
              <a:ext uri="{FF2B5EF4-FFF2-40B4-BE49-F238E27FC236}">
                <a16:creationId xmlns:a16="http://schemas.microsoft.com/office/drawing/2014/main" id="{A87EF4F6-FD80-4958-8E24-E3704219140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516983" y="1"/>
            <a:ext cx="3675017" cy="5928526"/>
          </a:xfrm>
        </p:spPr>
        <p:txBody>
          <a:bodyPr/>
          <a:lstStyle/>
          <a:p>
            <a:r>
              <a:rPr lang="nb-NO" smtClean="0"/>
              <a:t>Klikk ikonet for å legge til et bilde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23554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Relationship Id="rId30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63F13CE7-7E72-49FD-9179-672195AA8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1C6E529-3426-4CD8-8DE8-704A002609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6607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Rediger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905DCFF-9452-43CA-A8F2-63B746EF63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80593" y="6292742"/>
            <a:ext cx="1200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rgbClr val="004A93"/>
                </a:solidFill>
              </a:defRPr>
            </a:lvl1pPr>
          </a:lstStyle>
          <a:p>
            <a:fld id="{958FF766-412E-462A-8F5D-C7E95663E47D}" type="datetimeFigureOut">
              <a:rPr lang="nb-NO" smtClean="0"/>
              <a:pPr/>
              <a:t>06.04.2022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2F726A0-91AD-490D-8F7E-2F883D0BDC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723500" y="6292742"/>
            <a:ext cx="62087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004A93"/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6EDB195-5C8F-492E-BE84-4A9C1B3F7A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074303" y="6292742"/>
            <a:ext cx="8590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rgbClr val="004A93"/>
                </a:solidFill>
              </a:defRPr>
            </a:lvl1pPr>
          </a:lstStyle>
          <a:p>
            <a:fld id="{06668B70-52D5-4929-987C-994778F03EBF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10" name="Bilde 9">
            <a:extLst>
              <a:ext uri="{FF2B5EF4-FFF2-40B4-BE49-F238E27FC236}">
                <a16:creationId xmlns:a16="http://schemas.microsoft.com/office/drawing/2014/main" id="{DEDE010E-7568-42CB-990A-AAD7ACCD914C}"/>
              </a:ext>
            </a:extLst>
          </p:cNvPr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35" y="6292868"/>
            <a:ext cx="1698307" cy="360432"/>
          </a:xfrm>
          <a:prstGeom prst="rect">
            <a:avLst/>
          </a:prstGeom>
        </p:spPr>
      </p:pic>
      <p:pic>
        <p:nvPicPr>
          <p:cNvPr id="12" name="Bilde 11">
            <a:extLst>
              <a:ext uri="{FF2B5EF4-FFF2-40B4-BE49-F238E27FC236}">
                <a16:creationId xmlns:a16="http://schemas.microsoft.com/office/drawing/2014/main" id="{7BE4884A-7C66-4471-9DC2-28A0785C029A}"/>
              </a:ext>
            </a:extLst>
          </p:cNvPr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5486" y="6256460"/>
            <a:ext cx="474315" cy="416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3952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71" r:id="rId4"/>
    <p:sldLayoutId id="2147483672" r:id="rId5"/>
    <p:sldLayoutId id="2147483670" r:id="rId6"/>
    <p:sldLayoutId id="2147483654" r:id="rId7"/>
    <p:sldLayoutId id="2147483655" r:id="rId8"/>
    <p:sldLayoutId id="2147483651" r:id="rId9"/>
    <p:sldLayoutId id="2147483674" r:id="rId10"/>
    <p:sldLayoutId id="2147483660" r:id="rId11"/>
    <p:sldLayoutId id="2147483675" r:id="rId12"/>
    <p:sldLayoutId id="2147483661" r:id="rId13"/>
    <p:sldLayoutId id="2147483676" r:id="rId14"/>
    <p:sldLayoutId id="2147483673" r:id="rId15"/>
    <p:sldLayoutId id="2147483677" r:id="rId16"/>
    <p:sldLayoutId id="2147483664" r:id="rId17"/>
    <p:sldLayoutId id="2147483678" r:id="rId18"/>
    <p:sldLayoutId id="2147483665" r:id="rId19"/>
    <p:sldLayoutId id="2147483679" r:id="rId20"/>
    <p:sldLayoutId id="2147483666" r:id="rId21"/>
    <p:sldLayoutId id="2147483680" r:id="rId22"/>
    <p:sldLayoutId id="2147483667" r:id="rId23"/>
    <p:sldLayoutId id="2147483681" r:id="rId24"/>
    <p:sldLayoutId id="2147483668" r:id="rId25"/>
    <p:sldLayoutId id="2147483682" r:id="rId2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4A93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Adjusting Needle Holder - Joe Wilder MD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Marke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4707" y="191422"/>
            <a:ext cx="4982585" cy="5773558"/>
          </a:xfrm>
          <a:prstGeom prst="rect">
            <a:avLst/>
          </a:prstGeom>
          <a:noFill/>
          <a:effectLst>
            <a:softEdge rad="1778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kstSylinder 8"/>
          <p:cNvSpPr txBox="1"/>
          <p:nvPr/>
        </p:nvSpPr>
        <p:spPr>
          <a:xfrm>
            <a:off x="127590" y="2626242"/>
            <a:ext cx="297711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b-NO" sz="24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Organdonasjon og </a:t>
            </a:r>
          </a:p>
          <a:p>
            <a:pPr algn="ctr"/>
            <a:r>
              <a:rPr lang="nb-NO" sz="24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transplantasjon</a:t>
            </a:r>
          </a:p>
          <a:p>
            <a:pPr algn="ctr"/>
            <a:endParaRPr lang="nb-NO" sz="1600" b="1" dirty="0" smtClean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Plassholder for tekst 2">
            <a:extLst>
              <a:ext uri="{FF2B5EF4-FFF2-40B4-BE49-F238E27FC236}">
                <a16:creationId xmlns:a16="http://schemas.microsoft.com/office/drawing/2014/main" id="{013B5EB7-893F-4352-9F3C-A08824330618}"/>
              </a:ext>
            </a:extLst>
          </p:cNvPr>
          <p:cNvSpPr txBox="1">
            <a:spLocks/>
          </p:cNvSpPr>
          <p:nvPr/>
        </p:nvSpPr>
        <p:spPr>
          <a:xfrm>
            <a:off x="340279" y="6055439"/>
            <a:ext cx="11574734" cy="3134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nb-NO" altLang="nb-NO" sz="1100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Klinikk for kirurgi og transplantasjon Seksjon for transplantasjonskirurgi   			Hjerte-, lunge- og karklinikken </a:t>
            </a:r>
            <a:r>
              <a:rPr lang="nb-NO" altLang="nb-NO" sz="1100" b="1" dirty="0" err="1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Thoraxkirurgisk</a:t>
            </a:r>
            <a:r>
              <a:rPr lang="nb-NO" altLang="nb-NO" sz="1100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 avdeling</a:t>
            </a:r>
            <a:endParaRPr lang="nb-NO" sz="11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3968867" y="6434881"/>
            <a:ext cx="431755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nb-NO" altLang="nb-NO" sz="1200" dirty="0">
                <a:solidFill>
                  <a:srgbClr val="004A93"/>
                </a:solidFill>
                <a:latin typeface="Century Gothic" panose="020B0502020202020204" pitchFamily="34" charset="0"/>
                <a:cs typeface="Times New Roman" pitchFamily="18" charset="0"/>
              </a:rPr>
              <a:t>Per Arne Bakkan, Ledende </a:t>
            </a:r>
            <a:r>
              <a:rPr lang="nb-NO" altLang="nb-NO" sz="1200" dirty="0" err="1">
                <a:solidFill>
                  <a:srgbClr val="004A93"/>
                </a:solidFill>
                <a:latin typeface="Century Gothic" panose="020B0502020202020204" pitchFamily="34" charset="0"/>
                <a:cs typeface="Times New Roman" pitchFamily="18" charset="0"/>
              </a:rPr>
              <a:t>transplantasjonskoordinator</a:t>
            </a:r>
            <a:endParaRPr lang="nb-NO" altLang="nb-NO" sz="1200" dirty="0">
              <a:solidFill>
                <a:srgbClr val="004A93"/>
              </a:solidFill>
              <a:latin typeface="Century Gothic" panose="020B0502020202020204" pitchFamily="34" charset="0"/>
              <a:cs typeface="Times New Roman" pitchFamily="18" charset="0"/>
            </a:endParaRPr>
          </a:p>
        </p:txBody>
      </p:sp>
      <p:sp>
        <p:nvSpPr>
          <p:cNvPr id="4" name="Rettvinklet trekant 3"/>
          <p:cNvSpPr/>
          <p:nvPr/>
        </p:nvSpPr>
        <p:spPr>
          <a:xfrm>
            <a:off x="7910623" y="0"/>
            <a:ext cx="4157330" cy="5964980"/>
          </a:xfrm>
          <a:prstGeom prst="rtTriangle">
            <a:avLst/>
          </a:prstGeom>
          <a:gradFill>
            <a:gsLst>
              <a:gs pos="29000">
                <a:schemeClr val="accent1">
                  <a:satMod val="103000"/>
                  <a:lumMod val="102000"/>
                  <a:tint val="94000"/>
                </a:schemeClr>
              </a:gs>
              <a:gs pos="4000">
                <a:schemeClr val="accent1">
                  <a:lumMod val="75000"/>
                </a:schemeClr>
              </a:gs>
              <a:gs pos="22000">
                <a:schemeClr val="accent1">
                  <a:lumMod val="99000"/>
                  <a:satMod val="120000"/>
                  <a:shade val="78000"/>
                </a:schemeClr>
              </a:gs>
            </a:gsLst>
            <a:lin ang="18900000" scaled="1"/>
          </a:gradFill>
          <a:effectLst>
            <a:outerShdw blurRad="57150" dist="19050" dir="5400000" algn="ctr" rotWithShape="0">
              <a:srgbClr val="000000">
                <a:alpha val="63000"/>
              </a:srgbClr>
            </a:outerShdw>
            <a:softEdge rad="127000"/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                                        Aktivitetstall </a:t>
            </a:r>
            <a:r>
              <a:rPr lang="nb-NO" sz="1200" dirty="0">
                <a:solidFill>
                  <a:schemeClr val="bg1"/>
                </a:solidFill>
                <a:latin typeface="Century Gothic" panose="020B0502020202020204" pitchFamily="34" charset="0"/>
              </a:rPr>
              <a:t>1.januar – 31.mars 2022</a:t>
            </a:r>
          </a:p>
        </p:txBody>
      </p:sp>
      <p:sp>
        <p:nvSpPr>
          <p:cNvPr id="5" name="Rettvinklet trekant 4"/>
          <p:cNvSpPr/>
          <p:nvPr/>
        </p:nvSpPr>
        <p:spPr>
          <a:xfrm flipV="1">
            <a:off x="127589" y="191422"/>
            <a:ext cx="3391788" cy="243482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r="100000" b="100000"/>
            </a:path>
            <a:tileRect l="-100000" t="-100000"/>
          </a:gra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6" name="Rettvinklet trekant 15"/>
          <p:cNvSpPr/>
          <p:nvPr/>
        </p:nvSpPr>
        <p:spPr>
          <a:xfrm flipH="1" flipV="1">
            <a:off x="7602277" y="212723"/>
            <a:ext cx="4312735" cy="2434820"/>
          </a:xfrm>
          <a:prstGeom prst="rtTriangle">
            <a:avLst/>
          </a:prstGeom>
          <a:gradFill>
            <a:gsLst>
              <a:gs pos="29000">
                <a:schemeClr val="accent1">
                  <a:satMod val="103000"/>
                  <a:lumMod val="102000"/>
                  <a:tint val="94000"/>
                </a:schemeClr>
              </a:gs>
              <a:gs pos="78000">
                <a:schemeClr val="accent1">
                  <a:lumMod val="75000"/>
                </a:schemeClr>
              </a:gs>
              <a:gs pos="22000">
                <a:schemeClr val="accent1">
                  <a:lumMod val="99000"/>
                  <a:satMod val="120000"/>
                  <a:shade val="78000"/>
                </a:schemeClr>
              </a:gs>
            </a:gsLst>
            <a:lin ang="18900000" scaled="1"/>
          </a:gra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64097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414305402"/>
              </p:ext>
            </p:extLst>
          </p:nvPr>
        </p:nvGraphicFramePr>
        <p:xfrm>
          <a:off x="321734" y="471055"/>
          <a:ext cx="11540066" cy="54132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tel 1"/>
          <p:cNvSpPr>
            <a:spLocks noGrp="1"/>
          </p:cNvSpPr>
          <p:nvPr>
            <p:ph type="title"/>
          </p:nvPr>
        </p:nvSpPr>
        <p:spPr>
          <a:xfrm>
            <a:off x="321734" y="98194"/>
            <a:ext cx="11516515" cy="1143000"/>
          </a:xfrm>
        </p:spPr>
        <p:txBody>
          <a:bodyPr>
            <a:normAutofit/>
          </a:bodyPr>
          <a:lstStyle/>
          <a:p>
            <a:r>
              <a:rPr lang="nb-NO" altLang="nb-NO" sz="2000" b="0" dirty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  <a:cs typeface="Times New Roman" pitchFamily="18" charset="0"/>
              </a:rPr>
              <a:t>Tallene i denne rapporten baserer seg på det som er </a:t>
            </a:r>
            <a:r>
              <a:rPr lang="nb-NO" altLang="nb-NO" sz="2000" b="0" dirty="0" smtClean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  <a:cs typeface="Times New Roman" pitchFamily="18" charset="0"/>
              </a:rPr>
              <a:t>henvist </a:t>
            </a:r>
            <a:r>
              <a:rPr lang="nb-NO" altLang="nb-NO" sz="2000" b="0" dirty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  <a:cs typeface="Times New Roman" pitchFamily="18" charset="0"/>
              </a:rPr>
              <a:t>av </a:t>
            </a:r>
            <a:r>
              <a:rPr lang="nb-NO" altLang="nb-NO" sz="2000" b="0" dirty="0" smtClean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  <a:cs typeface="Times New Roman" pitchFamily="18" charset="0"/>
              </a:rPr>
              <a:t>mulige </a:t>
            </a:r>
            <a:r>
              <a:rPr lang="nb-NO" altLang="nb-NO" sz="2000" b="0" dirty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  <a:cs typeface="Times New Roman" pitchFamily="18" charset="0"/>
              </a:rPr>
              <a:t>donorer til transplantasjonskoordinatorene på OUS, Rikshospitalet i perioden 1.januar tom 31.mars </a:t>
            </a:r>
            <a:r>
              <a:rPr lang="nb-NO" altLang="nb-NO" sz="2000" b="0" dirty="0" smtClean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  <a:cs typeface="Times New Roman" pitchFamily="18" charset="0"/>
              </a:rPr>
              <a:t>2022</a:t>
            </a:r>
            <a:r>
              <a:rPr lang="nb-NO" altLang="nb-NO" sz="2000" b="0" dirty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  <a:cs typeface="Times New Roman" pitchFamily="18" charset="0"/>
              </a:rPr>
              <a:t/>
            </a:r>
            <a:br>
              <a:rPr lang="nb-NO" altLang="nb-NO" sz="2000" b="0" dirty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  <a:cs typeface="Times New Roman" pitchFamily="18" charset="0"/>
              </a:rPr>
            </a:br>
            <a:endParaRPr lang="nb-NO" sz="2000" b="0" dirty="0"/>
          </a:p>
        </p:txBody>
      </p:sp>
    </p:spTree>
    <p:extLst>
      <p:ext uri="{BB962C8B-B14F-4D97-AF65-F5344CB8AC3E}">
        <p14:creationId xmlns:p14="http://schemas.microsoft.com/office/powerpoint/2010/main" val="1029867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5342466" y="5850353"/>
            <a:ext cx="1172929" cy="2377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4" name="Tittel 1"/>
          <p:cNvSpPr>
            <a:spLocks noGrp="1"/>
          </p:cNvSpPr>
          <p:nvPr/>
        </p:nvSpPr>
        <p:spPr>
          <a:xfrm>
            <a:off x="188532" y="95506"/>
            <a:ext cx="11662536" cy="47010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4A93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nb-NO" altLang="nb-NO" sz="2000" b="0" dirty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</a:rPr>
              <a:t>Hva skjer på veien fra </a:t>
            </a:r>
            <a:r>
              <a:rPr lang="nb-NO" altLang="nb-NO" sz="2000" b="0" dirty="0" smtClean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</a:rPr>
              <a:t>80 henvisninger til 29 realiserte donorer </a:t>
            </a:r>
            <a:r>
              <a:rPr lang="nb-NO" altLang="nb-NO" sz="2000" b="0" dirty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</a:rPr>
              <a:t>?</a:t>
            </a:r>
            <a:endParaRPr lang="nb-NO" sz="2000" b="0" dirty="0"/>
          </a:p>
        </p:txBody>
      </p:sp>
      <p:sp>
        <p:nvSpPr>
          <p:cNvPr id="5" name="Avrundet rektangel 4"/>
          <p:cNvSpPr/>
          <p:nvPr/>
        </p:nvSpPr>
        <p:spPr>
          <a:xfrm>
            <a:off x="5935132" y="1875402"/>
            <a:ext cx="5499401" cy="217796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sz="12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Potensielle </a:t>
            </a:r>
            <a:r>
              <a:rPr lang="nb-NO" sz="1200" b="1" dirty="0" err="1" smtClean="0">
                <a:solidFill>
                  <a:schemeClr val="tx1"/>
                </a:solidFill>
                <a:latin typeface="Century Gothic" panose="020B0502020202020204" pitchFamily="34" charset="0"/>
              </a:rPr>
              <a:t>cDCD</a:t>
            </a:r>
            <a:r>
              <a:rPr lang="nb-NO" sz="12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1.januar – 31.mars 2022</a:t>
            </a:r>
          </a:p>
          <a:p>
            <a:r>
              <a:rPr lang="nb-NO" sz="8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1 av 8 tilfredsstilte kriterier i forhold til organdonasjon og alder. </a:t>
            </a:r>
          </a:p>
          <a:p>
            <a:r>
              <a:rPr lang="nb-NO" sz="8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Besluttet å trekke tilbake aktiv behandling og sannsynlighet for at pasienten vil dø i løpet av 90 minutter etter </a:t>
            </a:r>
            <a:r>
              <a:rPr lang="nb-NO" sz="800" dirty="0" err="1" smtClean="0">
                <a:solidFill>
                  <a:schemeClr val="tx1"/>
                </a:solidFill>
                <a:latin typeface="Century Gothic" panose="020B0502020202020204" pitchFamily="34" charset="0"/>
              </a:rPr>
              <a:t>ekstubasjon</a:t>
            </a:r>
            <a:endParaRPr lang="nb-NO" sz="800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nb-NO" sz="1000" b="1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nb-NO" sz="10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Årsak til at </a:t>
            </a:r>
            <a:r>
              <a:rPr lang="nb-NO" sz="1000" b="1" dirty="0" err="1" smtClean="0">
                <a:solidFill>
                  <a:schemeClr val="tx1"/>
                </a:solidFill>
                <a:latin typeface="Century Gothic" panose="020B0502020202020204" pitchFamily="34" charset="0"/>
              </a:rPr>
              <a:t>cDCD</a:t>
            </a:r>
            <a:r>
              <a:rPr lang="nb-NO" sz="10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donasjon ikke ble realisert</a:t>
            </a:r>
          </a:p>
          <a:p>
            <a:r>
              <a:rPr lang="nb-NO" sz="8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Det pågår nå et prosjekt med undervisning og informasjon og metoden vil deretter tas i bruk ved aktuelle donorsykehus.</a:t>
            </a:r>
          </a:p>
        </p:txBody>
      </p:sp>
      <p:sp>
        <p:nvSpPr>
          <p:cNvPr id="6" name="Avrundet rektangel 5"/>
          <p:cNvSpPr/>
          <p:nvPr/>
        </p:nvSpPr>
        <p:spPr>
          <a:xfrm>
            <a:off x="371364" y="548680"/>
            <a:ext cx="3528392" cy="108012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sz="12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80 henviste mulige donorer pr 31.mars 2022</a:t>
            </a:r>
          </a:p>
          <a:p>
            <a:r>
              <a:rPr lang="nb-NO" sz="8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2 var ikke </a:t>
            </a:r>
            <a:r>
              <a:rPr lang="nb-NO" sz="800" dirty="0" err="1" smtClean="0">
                <a:solidFill>
                  <a:schemeClr val="tx1"/>
                </a:solidFill>
                <a:latin typeface="Century Gothic" panose="020B0502020202020204" pitchFamily="34" charset="0"/>
              </a:rPr>
              <a:t>intubert</a:t>
            </a:r>
            <a:r>
              <a:rPr lang="nb-NO" sz="8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ved melding. </a:t>
            </a:r>
          </a:p>
          <a:p>
            <a:r>
              <a:rPr lang="nb-NO" sz="1200" b="1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13 ble ikke akseptert av RH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10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3 cancer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10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10 annen medisinsk årsak</a:t>
            </a:r>
          </a:p>
        </p:txBody>
      </p:sp>
      <p:sp>
        <p:nvSpPr>
          <p:cNvPr id="7" name="Avrundet rektangel 6"/>
          <p:cNvSpPr/>
          <p:nvPr/>
        </p:nvSpPr>
        <p:spPr>
          <a:xfrm>
            <a:off x="786230" y="1798629"/>
            <a:ext cx="3528392" cy="62201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sz="12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Potensiell donor 67</a:t>
            </a:r>
          </a:p>
          <a:p>
            <a:r>
              <a:rPr lang="nb-NO" sz="8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Død under pågående respiratorbehandling i </a:t>
            </a:r>
            <a:r>
              <a:rPr lang="nb-NO" sz="800" dirty="0" err="1" smtClean="0">
                <a:solidFill>
                  <a:schemeClr val="tx1"/>
                </a:solidFill>
                <a:latin typeface="Century Gothic" panose="020B0502020202020204" pitchFamily="34" charset="0"/>
              </a:rPr>
              <a:t>int.avd</a:t>
            </a:r>
            <a:r>
              <a:rPr lang="nb-NO" sz="8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der det var påvist/mistenkt en potensiell dødelig hjerneskade  </a:t>
            </a:r>
            <a:endParaRPr lang="nb-NO" sz="8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Avrundet rektangel 7"/>
          <p:cNvSpPr/>
          <p:nvPr/>
        </p:nvSpPr>
        <p:spPr>
          <a:xfrm>
            <a:off x="1273919" y="2577976"/>
            <a:ext cx="3528392" cy="129614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sz="12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Årsak til at donasjon ikke ble realisert</a:t>
            </a:r>
          </a:p>
          <a:p>
            <a:r>
              <a:rPr lang="nb-NO" sz="800" b="1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System 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8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1 Ikke egnet </a:t>
            </a:r>
            <a:r>
              <a:rPr lang="nb-NO" sz="800" dirty="0" err="1" smtClean="0">
                <a:solidFill>
                  <a:schemeClr val="tx1"/>
                </a:solidFill>
                <a:latin typeface="Century Gothic" panose="020B0502020202020204" pitchFamily="34" charset="0"/>
              </a:rPr>
              <a:t>recipient</a:t>
            </a:r>
            <a:endParaRPr lang="nb-NO" sz="800" b="1" i="1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nb-NO" sz="800" b="1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Donor/organ 20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8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12 Medisinske årsaker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8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 8 Kriterier for opphevet cerebral sirkulasjon</a:t>
            </a:r>
          </a:p>
          <a:p>
            <a:r>
              <a:rPr lang="nb-NO" sz="800" b="1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Tillatelse 16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8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14 Avslag fra pårørende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8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 2 Avslag avdøde</a:t>
            </a:r>
            <a:endParaRPr lang="nb-NO" sz="8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Avrundet rektangel 8"/>
          <p:cNvSpPr/>
          <p:nvPr/>
        </p:nvSpPr>
        <p:spPr>
          <a:xfrm>
            <a:off x="1709097" y="4046293"/>
            <a:ext cx="3528392" cy="613296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sz="12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Egnet DBD donor 30</a:t>
            </a:r>
          </a:p>
          <a:p>
            <a:r>
              <a:rPr lang="nb-NO" sz="8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Medisinsk egnet donor som er erklært død basert på gjeldende juridiske krav til dokumentasjon  av total ødeleggelse av hjernen</a:t>
            </a:r>
            <a:endParaRPr lang="nb-NO" sz="8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Avrundet rektangel 10"/>
          <p:cNvSpPr/>
          <p:nvPr/>
        </p:nvSpPr>
        <p:spPr>
          <a:xfrm>
            <a:off x="188532" y="4952290"/>
            <a:ext cx="3428323" cy="61329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sz="12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Faktisk DBD donor – samtykke foreligger</a:t>
            </a:r>
          </a:p>
          <a:p>
            <a:pPr marL="228600" indent="-228600">
              <a:buAutoNum type="alphaLcPeriod"/>
            </a:pPr>
            <a:r>
              <a:rPr lang="nb-NO" sz="8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Utført operativt inngrep med intensjon om organuttak</a:t>
            </a:r>
          </a:p>
          <a:p>
            <a:pPr marL="228600" indent="-228600">
              <a:buAutoNum type="alphaLcPeriod"/>
            </a:pPr>
            <a:r>
              <a:rPr lang="nb-NO" sz="8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Minst ett organ er ivaretatt med transplantasjon som formål</a:t>
            </a:r>
            <a:endParaRPr lang="nb-NO" sz="8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1" name="Oppoverbøyd pil 20"/>
          <p:cNvSpPr/>
          <p:nvPr/>
        </p:nvSpPr>
        <p:spPr>
          <a:xfrm rot="5400000">
            <a:off x="660278" y="2729702"/>
            <a:ext cx="728378" cy="264315"/>
          </a:xfrm>
          <a:prstGeom prst="bentUp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8100000">
              <a:prstClr val="black">
                <a:alpha val="50000"/>
              </a:prstClr>
            </a:innerShdw>
            <a:reflection endPos="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2700"/>
            <a:bevelB w="63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b-NO">
              <a:ln>
                <a:solidFill>
                  <a:schemeClr val="bg1">
                    <a:lumMod val="65000"/>
                  </a:schemeClr>
                </a:solidFill>
              </a:ln>
              <a:solidFill>
                <a:srgbClr val="FF000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sp>
        <p:nvSpPr>
          <p:cNvPr id="22" name="Oppoverbøyd pil 21"/>
          <p:cNvSpPr/>
          <p:nvPr/>
        </p:nvSpPr>
        <p:spPr>
          <a:xfrm rot="5400000">
            <a:off x="1299535" y="4033643"/>
            <a:ext cx="432000" cy="264315"/>
          </a:xfrm>
          <a:prstGeom prst="bentUp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8100000">
              <a:prstClr val="black">
                <a:alpha val="50000"/>
              </a:prstClr>
            </a:innerShdw>
            <a:reflection endPos="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2700"/>
            <a:bevelB w="63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b-NO">
              <a:ln>
                <a:solidFill>
                  <a:schemeClr val="bg1">
                    <a:lumMod val="65000"/>
                  </a:schemeClr>
                </a:solidFill>
              </a:ln>
              <a:solidFill>
                <a:srgbClr val="FF000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sp>
        <p:nvSpPr>
          <p:cNvPr id="25" name="Oppoverbøyd pil 24"/>
          <p:cNvSpPr/>
          <p:nvPr/>
        </p:nvSpPr>
        <p:spPr>
          <a:xfrm rot="5400000">
            <a:off x="334553" y="1819292"/>
            <a:ext cx="499294" cy="264315"/>
          </a:xfrm>
          <a:prstGeom prst="bentUp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8100000">
              <a:prstClr val="black">
                <a:alpha val="50000"/>
              </a:prstClr>
            </a:innerShdw>
            <a:reflection endPos="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2700"/>
            <a:bevelB w="63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b-NO">
              <a:ln>
                <a:solidFill>
                  <a:schemeClr val="bg1">
                    <a:lumMod val="65000"/>
                  </a:schemeClr>
                </a:solidFill>
              </a:ln>
              <a:solidFill>
                <a:srgbClr val="FF000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sp>
        <p:nvSpPr>
          <p:cNvPr id="26" name="Avrundet rektangel 25"/>
          <p:cNvSpPr/>
          <p:nvPr/>
        </p:nvSpPr>
        <p:spPr>
          <a:xfrm>
            <a:off x="1383376" y="5755853"/>
            <a:ext cx="3959090" cy="37962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b-NO" sz="12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29 DBD realiserte donorer</a:t>
            </a:r>
            <a:endParaRPr lang="nb-NO" sz="8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7" name="Avrundet rektangel 26"/>
          <p:cNvSpPr/>
          <p:nvPr/>
        </p:nvSpPr>
        <p:spPr>
          <a:xfrm>
            <a:off x="6527799" y="5736738"/>
            <a:ext cx="4377267" cy="37962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b-NO" sz="12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0 </a:t>
            </a:r>
            <a:r>
              <a:rPr lang="nb-NO" sz="1200" b="1" dirty="0" err="1" smtClean="0">
                <a:solidFill>
                  <a:schemeClr val="tx1"/>
                </a:solidFill>
                <a:latin typeface="Century Gothic" panose="020B0502020202020204" pitchFamily="34" charset="0"/>
              </a:rPr>
              <a:t>cDCD</a:t>
            </a:r>
            <a:r>
              <a:rPr lang="nb-NO" sz="12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realiserte donorer</a:t>
            </a:r>
            <a:endParaRPr lang="nb-NO" sz="8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9" name="Pil høyre 28"/>
          <p:cNvSpPr/>
          <p:nvPr/>
        </p:nvSpPr>
        <p:spPr>
          <a:xfrm>
            <a:off x="3782292" y="3235226"/>
            <a:ext cx="2070150" cy="297328"/>
          </a:xfrm>
          <a:prstGeom prst="rightArrow">
            <a:avLst/>
          </a:prstGeom>
          <a:pattFill prst="ltHorz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b-NO"/>
          </a:p>
        </p:txBody>
      </p:sp>
      <p:sp>
        <p:nvSpPr>
          <p:cNvPr id="34" name="Pil ned 33"/>
          <p:cNvSpPr/>
          <p:nvPr/>
        </p:nvSpPr>
        <p:spPr>
          <a:xfrm>
            <a:off x="8609191" y="3649785"/>
            <a:ext cx="339424" cy="2075843"/>
          </a:xfrm>
          <a:prstGeom prst="downArrow">
            <a:avLst/>
          </a:prstGeom>
          <a:solidFill>
            <a:srgbClr val="FF0000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b-NO"/>
          </a:p>
        </p:txBody>
      </p:sp>
      <p:sp>
        <p:nvSpPr>
          <p:cNvPr id="37" name="Avrundet rektangel 36"/>
          <p:cNvSpPr/>
          <p:nvPr/>
        </p:nvSpPr>
        <p:spPr>
          <a:xfrm>
            <a:off x="5926662" y="1060108"/>
            <a:ext cx="5499401" cy="108012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sz="1000" dirty="0">
                <a:solidFill>
                  <a:schemeClr val="tx1"/>
                </a:solidFill>
                <a:latin typeface="Soho Gothic W01 Light"/>
              </a:rPr>
              <a:t>Beslutningsforum for nye metoder </a:t>
            </a:r>
            <a:r>
              <a:rPr lang="nb-NO" sz="1000" dirty="0" smtClean="0">
                <a:solidFill>
                  <a:schemeClr val="tx1"/>
                </a:solidFill>
                <a:latin typeface="Soho Gothic W01 Light"/>
              </a:rPr>
              <a:t>vedtok i sitt møte 30</a:t>
            </a:r>
            <a:r>
              <a:rPr lang="nb-NO" sz="1000" dirty="0">
                <a:solidFill>
                  <a:schemeClr val="tx1"/>
                </a:solidFill>
                <a:latin typeface="Soho Gothic W01 Light"/>
              </a:rPr>
              <a:t>. august </a:t>
            </a:r>
            <a:r>
              <a:rPr lang="nb-NO" sz="1000" dirty="0" smtClean="0">
                <a:solidFill>
                  <a:schemeClr val="tx1"/>
                </a:solidFill>
                <a:latin typeface="Soho Gothic W01 Light"/>
              </a:rPr>
              <a:t>2021 at </a:t>
            </a:r>
            <a:r>
              <a:rPr lang="nb-NO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Organdonasjon med bruk av </a:t>
            </a:r>
            <a:r>
              <a:rPr lang="nb-NO" sz="10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normoterm</a:t>
            </a:r>
            <a:r>
              <a:rPr lang="nb-NO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regional </a:t>
            </a:r>
            <a:r>
              <a:rPr lang="nb-NO" sz="10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perfusjon</a:t>
            </a:r>
            <a:r>
              <a:rPr lang="nb-NO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hos pasienter med alvorlig hjerneskade og som dør av hjerte- og åndedrettsstans når livsforlengende behandling avsluttes, omtalt som «</a:t>
            </a:r>
            <a:r>
              <a:rPr lang="nb-NO" sz="10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controlled</a:t>
            </a:r>
            <a:r>
              <a:rPr lang="nb-NO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nb-NO" sz="10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Donation</a:t>
            </a:r>
            <a:r>
              <a:rPr lang="nb-NO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nb-NO" sz="10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after</a:t>
            </a:r>
            <a:r>
              <a:rPr lang="nb-NO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nb-NO" sz="10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Circulatory</a:t>
            </a:r>
            <a:r>
              <a:rPr lang="nb-NO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Death (</a:t>
            </a:r>
            <a:r>
              <a:rPr lang="nb-NO" sz="10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cDCD</a:t>
            </a:r>
            <a:r>
              <a:rPr lang="nb-NO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)» kan tas i bruk som metode som beskrevet i prosedyrer til Oslo Universitetssykehus </a:t>
            </a:r>
            <a:r>
              <a:rPr lang="nb-NO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(</a:t>
            </a:r>
            <a:r>
              <a:rPr lang="nb-NO" sz="10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jmf</a:t>
            </a:r>
            <a:r>
              <a:rPr lang="nb-NO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. vedlegg i Sak 093-2021 i Beslutningsforum for nye metoder sitt møte 30.08.2021).</a:t>
            </a:r>
            <a:endParaRPr lang="nb-NO" sz="1000" dirty="0">
              <a:solidFill>
                <a:schemeClr val="tx1"/>
              </a:solidFill>
              <a:latin typeface="Soho Gothic W01 Light"/>
            </a:endParaRPr>
          </a:p>
          <a:p>
            <a:r>
              <a:rPr lang="nb-NO" sz="10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Det arbeides nå med implementering og utrulling av metoden.</a:t>
            </a:r>
            <a:endParaRPr lang="nb-NO" sz="1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38" name="Pil ned 37"/>
          <p:cNvSpPr/>
          <p:nvPr/>
        </p:nvSpPr>
        <p:spPr>
          <a:xfrm rot="16200000">
            <a:off x="3581036" y="5156429"/>
            <a:ext cx="385538" cy="258492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b-NO"/>
          </a:p>
        </p:txBody>
      </p:sp>
      <p:sp>
        <p:nvSpPr>
          <p:cNvPr id="28" name="Avrundet rektangel 27"/>
          <p:cNvSpPr/>
          <p:nvPr/>
        </p:nvSpPr>
        <p:spPr>
          <a:xfrm>
            <a:off x="3903052" y="4954953"/>
            <a:ext cx="1494331" cy="61329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sz="1200" b="1" dirty="0" err="1" smtClean="0">
                <a:solidFill>
                  <a:schemeClr val="tx1"/>
                </a:solidFill>
                <a:latin typeface="Century Gothic" panose="020B0502020202020204" pitchFamily="34" charset="0"/>
              </a:rPr>
              <a:t>Actual</a:t>
            </a:r>
            <a:r>
              <a:rPr lang="nb-NO" sz="12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donor 1</a:t>
            </a:r>
          </a:p>
          <a:p>
            <a:r>
              <a:rPr lang="nb-NO" sz="8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1 cancer </a:t>
            </a:r>
            <a:r>
              <a:rPr lang="nb-NO" sz="800" dirty="0" err="1" smtClean="0">
                <a:solidFill>
                  <a:schemeClr val="tx1"/>
                </a:solidFill>
                <a:latin typeface="Century Gothic" panose="020B0502020202020204" pitchFamily="34" charset="0"/>
              </a:rPr>
              <a:t>peroperativt</a:t>
            </a:r>
            <a:endParaRPr lang="nb-NO" sz="8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31" name="Pil ned 30"/>
          <p:cNvSpPr/>
          <p:nvPr/>
        </p:nvSpPr>
        <p:spPr>
          <a:xfrm>
            <a:off x="1756402" y="4693798"/>
            <a:ext cx="385538" cy="258492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b-NO"/>
          </a:p>
        </p:txBody>
      </p:sp>
      <p:sp>
        <p:nvSpPr>
          <p:cNvPr id="33" name="Pil ned 32"/>
          <p:cNvSpPr/>
          <p:nvPr/>
        </p:nvSpPr>
        <p:spPr>
          <a:xfrm>
            <a:off x="3581036" y="5600361"/>
            <a:ext cx="385538" cy="160246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b-NO"/>
          </a:p>
        </p:txBody>
      </p:sp>
      <p:cxnSp>
        <p:nvCxnSpPr>
          <p:cNvPr id="10" name="Rett linje 9"/>
          <p:cNvCxnSpPr/>
          <p:nvPr/>
        </p:nvCxnSpPr>
        <p:spPr>
          <a:xfrm flipH="1" flipV="1">
            <a:off x="3773805" y="3325091"/>
            <a:ext cx="8486" cy="121494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ppoverbøyd pil 39"/>
          <p:cNvSpPr/>
          <p:nvPr/>
        </p:nvSpPr>
        <p:spPr>
          <a:xfrm rot="10800000" flipH="1">
            <a:off x="5381349" y="5873529"/>
            <a:ext cx="445866" cy="424375"/>
          </a:xfrm>
          <a:prstGeom prst="bentUp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8100000">
              <a:prstClr val="black">
                <a:alpha val="50000"/>
              </a:prstClr>
            </a:innerShdw>
            <a:reflection endPos="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2700"/>
            <a:bevelB w="63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b-NO">
              <a:ln>
                <a:solidFill>
                  <a:schemeClr val="bg1">
                    <a:lumMod val="65000"/>
                  </a:schemeClr>
                </a:solidFill>
              </a:ln>
              <a:solidFill>
                <a:srgbClr val="FF000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sp>
        <p:nvSpPr>
          <p:cNvPr id="41" name="Oppoverbøyd pil 40"/>
          <p:cNvSpPr/>
          <p:nvPr/>
        </p:nvSpPr>
        <p:spPr>
          <a:xfrm rot="10800000">
            <a:off x="6045770" y="5878273"/>
            <a:ext cx="432000" cy="419632"/>
          </a:xfrm>
          <a:prstGeom prst="bentUp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8100000">
              <a:prstClr val="black">
                <a:alpha val="50000"/>
              </a:prstClr>
            </a:innerShdw>
            <a:reflection endPos="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2700"/>
            <a:bevelB w="63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b-NO">
              <a:ln>
                <a:solidFill>
                  <a:schemeClr val="bg1">
                    <a:lumMod val="65000"/>
                  </a:schemeClr>
                </a:solidFill>
              </a:ln>
              <a:solidFill>
                <a:srgbClr val="FF000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sp>
        <p:nvSpPr>
          <p:cNvPr id="39" name="Avrundet rektangel 38"/>
          <p:cNvSpPr/>
          <p:nvPr/>
        </p:nvSpPr>
        <p:spPr>
          <a:xfrm>
            <a:off x="4040255" y="6382079"/>
            <a:ext cx="3959090" cy="379623"/>
          </a:xfrm>
          <a:prstGeom prst="roundRect">
            <a:avLst/>
          </a:prstGeom>
          <a:solidFill>
            <a:schemeClr val="accent6">
              <a:lumMod val="20000"/>
              <a:lumOff val="80000"/>
              <a:alpha val="50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lnSpc>
                <a:spcPct val="100000"/>
              </a:lnSpc>
              <a:spcAft>
                <a:spcPts val="0"/>
              </a:spcAft>
            </a:pPr>
            <a:r>
              <a:rPr lang="nb-NO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Totalt antall realiserte donorer </a:t>
            </a:r>
            <a:r>
              <a:rPr lang="nb-NO" sz="12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29</a:t>
            </a:r>
            <a:endParaRPr lang="nb-NO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09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11598998" cy="383854"/>
          </a:xfrm>
        </p:spPr>
        <p:txBody>
          <a:bodyPr>
            <a:normAutofit fontScale="90000"/>
          </a:bodyPr>
          <a:lstStyle/>
          <a:p>
            <a:r>
              <a:rPr lang="nb-NO" altLang="nb-NO" sz="2000" b="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Meldte mulige-  </a:t>
            </a:r>
            <a:r>
              <a:rPr lang="nb-NO" altLang="nb-NO" sz="2000" b="0" dirty="0">
                <a:solidFill>
                  <a:schemeClr val="tx1"/>
                </a:solidFill>
                <a:latin typeface="Century Gothic" panose="020B0502020202020204" pitchFamily="34" charset="0"/>
              </a:rPr>
              <a:t>og realiserte donorer </a:t>
            </a:r>
            <a:r>
              <a:rPr lang="nb-NO" sz="2000" b="0" dirty="0">
                <a:solidFill>
                  <a:schemeClr val="tx1"/>
                </a:solidFill>
                <a:latin typeface="Century Gothic" panose="020B0502020202020204" pitchFamily="34" charset="0"/>
              </a:rPr>
              <a:t>1.januar – 31.mars </a:t>
            </a:r>
            <a:r>
              <a:rPr lang="nb-NO" sz="2000" b="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2022</a:t>
            </a:r>
            <a:r>
              <a:rPr lang="nb-NO" altLang="nb-NO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/>
            </a:r>
            <a:br>
              <a:rPr lang="nb-NO" altLang="nb-NO" sz="2000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endParaRPr lang="nb-NO" sz="2000" dirty="0">
              <a:solidFill>
                <a:schemeClr val="tx1"/>
              </a:solidFill>
            </a:endParaRPr>
          </a:p>
        </p:txBody>
      </p:sp>
      <p:graphicFrame>
        <p:nvGraphicFramePr>
          <p:cNvPr id="5" name="Plassholder for innhol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2078258"/>
              </p:ext>
            </p:extLst>
          </p:nvPr>
        </p:nvGraphicFramePr>
        <p:xfrm>
          <a:off x="179512" y="469127"/>
          <a:ext cx="11795152" cy="62824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Rett linje 5"/>
          <p:cNvCxnSpPr/>
          <p:nvPr/>
        </p:nvCxnSpPr>
        <p:spPr>
          <a:xfrm flipH="1" flipV="1">
            <a:off x="3289672" y="739473"/>
            <a:ext cx="1" cy="425913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ett linje 6"/>
          <p:cNvCxnSpPr/>
          <p:nvPr/>
        </p:nvCxnSpPr>
        <p:spPr>
          <a:xfrm flipV="1">
            <a:off x="5096739" y="739474"/>
            <a:ext cx="0" cy="425913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ett linje 7"/>
          <p:cNvCxnSpPr/>
          <p:nvPr/>
        </p:nvCxnSpPr>
        <p:spPr>
          <a:xfrm flipV="1">
            <a:off x="6847070" y="739474"/>
            <a:ext cx="0" cy="425913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8765095" y="6635103"/>
            <a:ext cx="3313112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nb-NO" altLang="nb-NO" sz="1000" dirty="0">
                <a:solidFill>
                  <a:schemeClr val="bg1">
                    <a:lumMod val="50000"/>
                  </a:schemeClr>
                </a:solidFill>
                <a:latin typeface="Arial" charset="0"/>
                <a:cs typeface="Times New Roman" pitchFamily="18" charset="0"/>
              </a:rPr>
              <a:t>Per Arne Bakkan, Ledende </a:t>
            </a:r>
            <a:r>
              <a:rPr lang="nb-NO" altLang="nb-NO" sz="1000" dirty="0" err="1">
                <a:solidFill>
                  <a:schemeClr val="bg1">
                    <a:lumMod val="50000"/>
                  </a:schemeClr>
                </a:solidFill>
                <a:latin typeface="Arial" charset="0"/>
                <a:cs typeface="Times New Roman" pitchFamily="18" charset="0"/>
              </a:rPr>
              <a:t>transplantasjonskoordinator</a:t>
            </a:r>
            <a:endParaRPr lang="nb-NO" altLang="nb-NO" sz="1000" dirty="0">
              <a:solidFill>
                <a:schemeClr val="bg1">
                  <a:lumMod val="50000"/>
                </a:schemeClr>
              </a:solidFill>
              <a:latin typeface="Arial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1776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0249" y="235252"/>
            <a:ext cx="10515600" cy="558414"/>
          </a:xfrm>
        </p:spPr>
        <p:txBody>
          <a:bodyPr>
            <a:normAutofit/>
          </a:bodyPr>
          <a:lstStyle/>
          <a:p>
            <a:r>
              <a:rPr lang="nb-NO" sz="2000" b="0" dirty="0">
                <a:solidFill>
                  <a:schemeClr val="tx1"/>
                </a:solidFill>
                <a:latin typeface="Century Gothic" panose="020B0502020202020204" pitchFamily="34" charset="0"/>
              </a:rPr>
              <a:t>Aktivitet pr. helseregion 1.januar – 31.mars </a:t>
            </a:r>
            <a:r>
              <a:rPr lang="nb-NO" sz="2000" b="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2022</a:t>
            </a:r>
            <a:endParaRPr lang="nb-NO" sz="2000" dirty="0">
              <a:solidFill>
                <a:schemeClr val="tx1"/>
              </a:solidFill>
            </a:endParaRPr>
          </a:p>
        </p:txBody>
      </p:sp>
      <p:graphicFrame>
        <p:nvGraphicFramePr>
          <p:cNvPr id="4" name="Plassholder for innhol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3927994"/>
              </p:ext>
            </p:extLst>
          </p:nvPr>
        </p:nvGraphicFramePr>
        <p:xfrm>
          <a:off x="479728" y="898499"/>
          <a:ext cx="11553246" cy="4945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Rett linje 5"/>
          <p:cNvCxnSpPr/>
          <p:nvPr/>
        </p:nvCxnSpPr>
        <p:spPr>
          <a:xfrm flipV="1">
            <a:off x="3725186" y="1224501"/>
            <a:ext cx="0" cy="4126727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ett linje 8"/>
          <p:cNvCxnSpPr/>
          <p:nvPr/>
        </p:nvCxnSpPr>
        <p:spPr>
          <a:xfrm flipV="1">
            <a:off x="9022079" y="1224501"/>
            <a:ext cx="0" cy="4126727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ett linje 9"/>
          <p:cNvCxnSpPr/>
          <p:nvPr/>
        </p:nvCxnSpPr>
        <p:spPr>
          <a:xfrm flipV="1">
            <a:off x="6455134" y="1224501"/>
            <a:ext cx="0" cy="4126727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kstSylinder 2"/>
          <p:cNvSpPr txBox="1"/>
          <p:nvPr/>
        </p:nvSpPr>
        <p:spPr>
          <a:xfrm>
            <a:off x="1566407" y="1276183"/>
            <a:ext cx="1363060" cy="246221"/>
          </a:xfrm>
          <a:prstGeom prst="rect">
            <a:avLst/>
          </a:prstGeom>
          <a:noFill/>
          <a:ln w="6350">
            <a:noFill/>
          </a:ln>
        </p:spPr>
        <p:txBody>
          <a:bodyPr wrap="square" rtlCol="0">
            <a:spAutoFit/>
          </a:bodyPr>
          <a:lstStyle/>
          <a:p>
            <a:r>
              <a:rPr lang="nb-NO" sz="1000" dirty="0" smtClean="0">
                <a:latin typeface="Century Gothic" panose="020B0502020202020204" pitchFamily="34" charset="0"/>
              </a:rPr>
              <a:t>Donorer PMP 8,3</a:t>
            </a:r>
            <a:endParaRPr lang="nb-NO" sz="1000" dirty="0">
              <a:latin typeface="Century Gothic" panose="020B0502020202020204" pitchFamily="34" charset="0"/>
            </a:endParaRPr>
          </a:p>
        </p:txBody>
      </p:sp>
      <p:sp>
        <p:nvSpPr>
          <p:cNvPr id="8" name="TekstSylinder 7"/>
          <p:cNvSpPr txBox="1"/>
          <p:nvPr/>
        </p:nvSpPr>
        <p:spPr>
          <a:xfrm>
            <a:off x="4390444" y="1277240"/>
            <a:ext cx="1390153" cy="246221"/>
          </a:xfrm>
          <a:prstGeom prst="rect">
            <a:avLst/>
          </a:prstGeom>
          <a:noFill/>
          <a:ln w="6350">
            <a:noFill/>
          </a:ln>
        </p:spPr>
        <p:txBody>
          <a:bodyPr wrap="square" rtlCol="0">
            <a:spAutoFit/>
          </a:bodyPr>
          <a:lstStyle/>
          <a:p>
            <a:r>
              <a:rPr lang="nb-NO" sz="1000" dirty="0" smtClean="0">
                <a:latin typeface="Century Gothic" panose="020B0502020202020204" pitchFamily="34" charset="0"/>
              </a:rPr>
              <a:t>Donorer PMP 5,43</a:t>
            </a:r>
            <a:endParaRPr lang="nb-NO" sz="1000" dirty="0">
              <a:latin typeface="Century Gothic" panose="020B0502020202020204" pitchFamily="34" charset="0"/>
            </a:endParaRPr>
          </a:p>
        </p:txBody>
      </p:sp>
      <p:sp>
        <p:nvSpPr>
          <p:cNvPr id="11" name="TekstSylinder 10"/>
          <p:cNvSpPr txBox="1"/>
          <p:nvPr/>
        </p:nvSpPr>
        <p:spPr>
          <a:xfrm>
            <a:off x="6999797" y="1276184"/>
            <a:ext cx="1372925" cy="246221"/>
          </a:xfrm>
          <a:prstGeom prst="rect">
            <a:avLst/>
          </a:prstGeom>
          <a:noFill/>
          <a:ln w="6350">
            <a:noFill/>
          </a:ln>
        </p:spPr>
        <p:txBody>
          <a:bodyPr wrap="square" rtlCol="0">
            <a:spAutoFit/>
          </a:bodyPr>
          <a:lstStyle/>
          <a:p>
            <a:r>
              <a:rPr lang="nb-NO" sz="1000" dirty="0" smtClean="0">
                <a:latin typeface="Century Gothic" panose="020B0502020202020204" pitchFamily="34" charset="0"/>
              </a:rPr>
              <a:t>Donorer PMP 4,5</a:t>
            </a:r>
            <a:endParaRPr lang="nb-NO" sz="1000" dirty="0">
              <a:latin typeface="Century Gothic" panose="020B0502020202020204" pitchFamily="34" charset="0"/>
            </a:endParaRPr>
          </a:p>
        </p:txBody>
      </p:sp>
      <p:sp>
        <p:nvSpPr>
          <p:cNvPr id="12" name="TekstSylinder 11"/>
          <p:cNvSpPr txBox="1"/>
          <p:nvPr/>
        </p:nvSpPr>
        <p:spPr>
          <a:xfrm>
            <a:off x="9489882" y="1265852"/>
            <a:ext cx="1300038" cy="246221"/>
          </a:xfrm>
          <a:prstGeom prst="rect">
            <a:avLst/>
          </a:prstGeom>
          <a:noFill/>
          <a:ln w="6350">
            <a:noFill/>
          </a:ln>
        </p:spPr>
        <p:txBody>
          <a:bodyPr wrap="square" rtlCol="0">
            <a:spAutoFit/>
          </a:bodyPr>
          <a:lstStyle/>
          <a:p>
            <a:r>
              <a:rPr lang="nb-NO" sz="1000" dirty="0" smtClean="0">
                <a:latin typeface="Century Gothic" panose="020B0502020202020204" pitchFamily="34" charset="0"/>
              </a:rPr>
              <a:t>Donorer PMP 5,23</a:t>
            </a:r>
            <a:endParaRPr lang="nb-NO" sz="1000" dirty="0">
              <a:latin typeface="Century Gothic" panose="020B0502020202020204" pitchFamily="34" charset="0"/>
            </a:endParaRPr>
          </a:p>
        </p:txBody>
      </p:sp>
      <p:sp>
        <p:nvSpPr>
          <p:cNvPr id="13" name="TekstSylinder 12"/>
          <p:cNvSpPr txBox="1"/>
          <p:nvPr/>
        </p:nvSpPr>
        <p:spPr>
          <a:xfrm>
            <a:off x="818984" y="547445"/>
            <a:ext cx="3571460" cy="246221"/>
          </a:xfrm>
          <a:prstGeom prst="rect">
            <a:avLst/>
          </a:prstGeom>
          <a:noFill/>
          <a:ln w="6350">
            <a:noFill/>
          </a:ln>
        </p:spPr>
        <p:txBody>
          <a:bodyPr wrap="square" rtlCol="0">
            <a:spAutoFit/>
          </a:bodyPr>
          <a:lstStyle/>
          <a:p>
            <a:r>
              <a:rPr lang="nb-NO" sz="1000" dirty="0" smtClean="0">
                <a:latin typeface="Century Gothic" panose="020B0502020202020204" pitchFamily="34" charset="0"/>
              </a:rPr>
              <a:t>Donorer PMP i Norge 1.kvartal  5,35  (PMP år 21,4)</a:t>
            </a:r>
            <a:endParaRPr lang="nb-NO" sz="1000" dirty="0">
              <a:latin typeface="Century Gothic" panose="020B0502020202020204" pitchFamily="34" charset="0"/>
            </a:endParaRPr>
          </a:p>
        </p:txBody>
      </p:sp>
      <p:sp>
        <p:nvSpPr>
          <p:cNvPr id="14" name="TekstSylinder 13"/>
          <p:cNvSpPr txBox="1"/>
          <p:nvPr/>
        </p:nvSpPr>
        <p:spPr>
          <a:xfrm>
            <a:off x="2252191" y="4355784"/>
            <a:ext cx="928333" cy="246221"/>
          </a:xfrm>
          <a:prstGeom prst="rect">
            <a:avLst/>
          </a:prstGeom>
          <a:noFill/>
          <a:ln w="6350">
            <a:noFill/>
          </a:ln>
        </p:spPr>
        <p:txBody>
          <a:bodyPr wrap="square" rtlCol="0">
            <a:spAutoFit/>
          </a:bodyPr>
          <a:lstStyle/>
          <a:p>
            <a:r>
              <a:rPr lang="nb-NO" sz="1000" dirty="0" smtClean="0">
                <a:latin typeface="Century Gothic" panose="020B0502020202020204" pitchFamily="34" charset="0"/>
              </a:rPr>
              <a:t>Avslag 38 %</a:t>
            </a:r>
            <a:endParaRPr lang="nb-NO" sz="1000" dirty="0">
              <a:latin typeface="Century Gothic" panose="020B0502020202020204" pitchFamily="34" charset="0"/>
            </a:endParaRPr>
          </a:p>
        </p:txBody>
      </p:sp>
      <p:sp>
        <p:nvSpPr>
          <p:cNvPr id="15" name="TekstSylinder 14"/>
          <p:cNvSpPr txBox="1"/>
          <p:nvPr/>
        </p:nvSpPr>
        <p:spPr>
          <a:xfrm>
            <a:off x="5009021" y="4699358"/>
            <a:ext cx="978311" cy="246221"/>
          </a:xfrm>
          <a:prstGeom prst="rect">
            <a:avLst/>
          </a:prstGeom>
          <a:noFill/>
          <a:ln w="6350">
            <a:noFill/>
          </a:ln>
        </p:spPr>
        <p:txBody>
          <a:bodyPr wrap="square" rtlCol="0">
            <a:spAutoFit/>
          </a:bodyPr>
          <a:lstStyle/>
          <a:p>
            <a:r>
              <a:rPr lang="nb-NO" sz="1000" dirty="0" smtClean="0">
                <a:latin typeface="Century Gothic" panose="020B0502020202020204" pitchFamily="34" charset="0"/>
              </a:rPr>
              <a:t>Avslag 14 %</a:t>
            </a:r>
            <a:endParaRPr lang="nb-NO" sz="1000" dirty="0">
              <a:latin typeface="Century Gothic" panose="020B0502020202020204" pitchFamily="34" charset="0"/>
            </a:endParaRPr>
          </a:p>
        </p:txBody>
      </p:sp>
      <p:sp>
        <p:nvSpPr>
          <p:cNvPr id="16" name="TekstSylinder 15"/>
          <p:cNvSpPr txBox="1"/>
          <p:nvPr/>
        </p:nvSpPr>
        <p:spPr>
          <a:xfrm>
            <a:off x="7748193" y="4602005"/>
            <a:ext cx="1005192" cy="246221"/>
          </a:xfrm>
          <a:prstGeom prst="rect">
            <a:avLst/>
          </a:prstGeom>
          <a:noFill/>
          <a:ln w="6350">
            <a:noFill/>
          </a:ln>
        </p:spPr>
        <p:txBody>
          <a:bodyPr wrap="square" rtlCol="0">
            <a:spAutoFit/>
          </a:bodyPr>
          <a:lstStyle/>
          <a:p>
            <a:r>
              <a:rPr lang="nb-NO" sz="1000" dirty="0" smtClean="0">
                <a:latin typeface="Century Gothic" panose="020B0502020202020204" pitchFamily="34" charset="0"/>
              </a:rPr>
              <a:t>Avslag 22 %</a:t>
            </a:r>
            <a:endParaRPr lang="nb-NO" sz="1000" dirty="0">
              <a:latin typeface="Century Gothic" panose="020B0502020202020204" pitchFamily="34" charset="0"/>
            </a:endParaRPr>
          </a:p>
        </p:txBody>
      </p:sp>
      <p:sp>
        <p:nvSpPr>
          <p:cNvPr id="17" name="TekstSylinder 16"/>
          <p:cNvSpPr txBox="1"/>
          <p:nvPr/>
        </p:nvSpPr>
        <p:spPr>
          <a:xfrm>
            <a:off x="10038152" y="2910833"/>
            <a:ext cx="978749" cy="246221"/>
          </a:xfrm>
          <a:prstGeom prst="rect">
            <a:avLst/>
          </a:prstGeom>
          <a:noFill/>
          <a:ln w="6350">
            <a:noFill/>
          </a:ln>
        </p:spPr>
        <p:txBody>
          <a:bodyPr wrap="square" rtlCol="0">
            <a:spAutoFit/>
          </a:bodyPr>
          <a:lstStyle/>
          <a:p>
            <a:r>
              <a:rPr lang="nb-NO" sz="1000" dirty="0" smtClean="0">
                <a:latin typeface="Century Gothic" panose="020B0502020202020204" pitchFamily="34" charset="0"/>
              </a:rPr>
              <a:t>Avslag 29 %</a:t>
            </a:r>
            <a:endParaRPr lang="nb-NO" sz="1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9529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10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6329714"/>
              </p:ext>
            </p:extLst>
          </p:nvPr>
        </p:nvGraphicFramePr>
        <p:xfrm>
          <a:off x="395288" y="774217"/>
          <a:ext cx="11452156" cy="5154220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17241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96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14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89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29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3052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329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3299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3052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2895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2895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5486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nb-NO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2013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1.kv</a:t>
                      </a:r>
                      <a:endParaRPr kumimoji="0" lang="nb-NO" altLang="nb-NO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2014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1.kv</a:t>
                      </a:r>
                      <a:endParaRPr kumimoji="0" lang="nb-NO" altLang="nb-NO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2015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1.kv</a:t>
                      </a:r>
                      <a:endParaRPr kumimoji="0" lang="nb-NO" altLang="nb-NO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2016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1.kv</a:t>
                      </a:r>
                      <a:endParaRPr kumimoji="0" lang="nb-NO" altLang="nb-NO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2017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1.kv</a:t>
                      </a:r>
                      <a:endParaRPr kumimoji="0" lang="nb-NO" altLang="nb-NO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2018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1.kv</a:t>
                      </a:r>
                      <a:endParaRPr kumimoji="0" lang="nb-NO" altLang="nb-NO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2019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1.kv</a:t>
                      </a:r>
                      <a:endParaRPr kumimoji="0" lang="nb-NO" altLang="nb-NO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000" b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2020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000" b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1.kv</a:t>
                      </a:r>
                      <a:endParaRPr kumimoji="0" lang="nb-NO" altLang="nb-NO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000" b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2021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000" b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1.kv</a:t>
                      </a:r>
                      <a:endParaRPr kumimoji="0" lang="nb-NO" altLang="nb-NO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2022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1.kv</a:t>
                      </a:r>
                      <a:endParaRPr kumimoji="0" lang="nb-NO" altLang="nb-NO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48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Hjerte</a:t>
                      </a:r>
                      <a:endParaRPr kumimoji="0" lang="nb-NO" altLang="nb-NO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13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13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648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Hjerte-Lunge</a:t>
                      </a:r>
                      <a:endParaRPr kumimoji="0" lang="nb-NO" altLang="nb-NO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648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Dobbel lunge</a:t>
                      </a:r>
                      <a:endParaRPr kumimoji="0" lang="nb-NO" altLang="nb-NO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648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Singel lunge</a:t>
                      </a:r>
                      <a:endParaRPr kumimoji="0" lang="nb-NO" altLang="nb-NO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648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Hjerte-Nyre</a:t>
                      </a:r>
                      <a:endParaRPr kumimoji="0" lang="nb-NO" altLang="nb-NO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648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Lever</a:t>
                      </a:r>
                      <a:endParaRPr kumimoji="0" lang="nb-NO" altLang="nb-NO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30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22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21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25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28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22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648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Lever-Nyre</a:t>
                      </a:r>
                      <a:endParaRPr kumimoji="0" lang="nb-NO" altLang="nb-NO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648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Nyre DD</a:t>
                      </a:r>
                      <a:endParaRPr kumimoji="0" lang="nb-NO" altLang="nb-NO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46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41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41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43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35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32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49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43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41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51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648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Nyre LD</a:t>
                      </a:r>
                      <a:endParaRPr kumimoji="0" lang="nb-NO" altLang="nb-NO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17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17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21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21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19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648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Nyre-</a:t>
                      </a:r>
                      <a:r>
                        <a:rPr kumimoji="0" lang="nb-NO" altLang="nb-NO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Pancr</a:t>
                      </a:r>
                      <a:r>
                        <a:rPr kumimoji="0" lang="nb-NO" altLang="nb-NO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.</a:t>
                      </a:r>
                      <a:endParaRPr kumimoji="0" lang="nb-NO" altLang="nb-NO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648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Pancreas</a:t>
                      </a:r>
                      <a:endParaRPr kumimoji="0" lang="nb-NO" altLang="nb-NO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162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Øy-celler</a:t>
                      </a:r>
                      <a:endParaRPr kumimoji="0" lang="nb-NO" altLang="nb-NO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648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Hjerter totalt</a:t>
                      </a:r>
                      <a:endParaRPr kumimoji="0" lang="nb-NO" altLang="nb-NO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13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13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648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Nyrer totalt</a:t>
                      </a:r>
                      <a:endParaRPr kumimoji="0" lang="nb-NO" altLang="nb-NO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69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60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60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64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59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56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74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59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61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61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648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Lever totalt</a:t>
                      </a:r>
                      <a:endParaRPr kumimoji="0" lang="nb-NO" altLang="nb-NO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30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22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25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21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21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26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28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23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7648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Lunger totalt</a:t>
                      </a:r>
                      <a:endParaRPr kumimoji="0" lang="nb-NO" altLang="nb-NO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7648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Pancreas</a:t>
                      </a:r>
                      <a:r>
                        <a:rPr kumimoji="0" lang="nb-NO" altLang="nb-NO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kumimoji="0" lang="nb-NO" altLang="nb-NO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tot</a:t>
                      </a:r>
                      <a:r>
                        <a:rPr kumimoji="0" lang="nb-NO" altLang="nb-NO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.</a:t>
                      </a:r>
                      <a:endParaRPr kumimoji="0" lang="nb-NO" altLang="nb-NO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5" name="Text Box 772"/>
          <p:cNvSpPr txBox="1">
            <a:spLocks noChangeArrowheads="1"/>
          </p:cNvSpPr>
          <p:nvPr/>
        </p:nvSpPr>
        <p:spPr bwMode="auto">
          <a:xfrm>
            <a:off x="395287" y="188914"/>
            <a:ext cx="10045787" cy="601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nb-NO" altLang="nb-NO" sz="2000" dirty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  <a:cs typeface="Times New Roman" pitchFamily="18" charset="0"/>
              </a:rPr>
              <a:t>T</a:t>
            </a:r>
            <a:r>
              <a:rPr lang="nb-NO" altLang="nb-NO" sz="2000" dirty="0" smtClean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  <a:cs typeface="Times New Roman" pitchFamily="18" charset="0"/>
              </a:rPr>
              <a:t>ransplantasjoner </a:t>
            </a:r>
            <a:r>
              <a:rPr lang="nb-NO" altLang="nb-NO" sz="2000" dirty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  <a:cs typeface="Times New Roman" pitchFamily="18" charset="0"/>
              </a:rPr>
              <a:t>1.januar – 31.mars </a:t>
            </a:r>
            <a:r>
              <a:rPr lang="nb-NO" altLang="nb-NO" sz="2000" dirty="0" smtClean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  <a:cs typeface="Times New Roman" pitchFamily="18" charset="0"/>
              </a:rPr>
              <a:t>2022 </a:t>
            </a:r>
            <a:endParaRPr lang="nb-NO" altLang="nb-NO" sz="2000" dirty="0">
              <a:solidFill>
                <a:schemeClr val="accent5">
                  <a:lumMod val="25000"/>
                </a:schemeClr>
              </a:solidFill>
              <a:latin typeface="Century Gothic" panose="020B0502020202020204" pitchFamily="34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nb-NO" altLang="nb-NO" sz="1400" dirty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</a:rPr>
              <a:t>til sammenligning tall fra </a:t>
            </a:r>
            <a:r>
              <a:rPr lang="nb-NO" altLang="nb-NO" sz="1400" dirty="0" smtClean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</a:rPr>
              <a:t>2013 </a:t>
            </a:r>
            <a:r>
              <a:rPr lang="nb-NO" altLang="nb-NO" sz="1400" dirty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</a:rPr>
              <a:t>- </a:t>
            </a:r>
            <a:r>
              <a:rPr lang="nb-NO" altLang="nb-NO" sz="1400" dirty="0" smtClean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</a:rPr>
              <a:t>2021 </a:t>
            </a:r>
            <a:endParaRPr lang="nb-NO" altLang="nb-NO" sz="1400" dirty="0">
              <a:solidFill>
                <a:schemeClr val="accent5">
                  <a:lumMod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6" name="Rett linje 5"/>
          <p:cNvCxnSpPr/>
          <p:nvPr/>
        </p:nvCxnSpPr>
        <p:spPr>
          <a:xfrm>
            <a:off x="395288" y="4567011"/>
            <a:ext cx="1145214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ett linje 6"/>
          <p:cNvCxnSpPr/>
          <p:nvPr/>
        </p:nvCxnSpPr>
        <p:spPr>
          <a:xfrm flipV="1">
            <a:off x="10914510" y="790343"/>
            <a:ext cx="0" cy="525658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4362060" y="6308015"/>
            <a:ext cx="3313112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nb-NO" altLang="nb-NO" sz="1000" dirty="0">
                <a:solidFill>
                  <a:schemeClr val="bg1">
                    <a:lumMod val="50000"/>
                  </a:schemeClr>
                </a:solidFill>
                <a:latin typeface="Arial" charset="0"/>
                <a:cs typeface="Times New Roman" pitchFamily="18" charset="0"/>
              </a:rPr>
              <a:t>Per Arne Bakkan, Ledende </a:t>
            </a:r>
            <a:r>
              <a:rPr lang="nb-NO" altLang="nb-NO" sz="1000" dirty="0" err="1">
                <a:solidFill>
                  <a:schemeClr val="bg1">
                    <a:lumMod val="50000"/>
                  </a:schemeClr>
                </a:solidFill>
                <a:latin typeface="Arial" charset="0"/>
                <a:cs typeface="Times New Roman" pitchFamily="18" charset="0"/>
              </a:rPr>
              <a:t>transplantasjonskoordinator</a:t>
            </a:r>
            <a:endParaRPr lang="nb-NO" altLang="nb-NO" sz="1000" dirty="0">
              <a:solidFill>
                <a:schemeClr val="bg1">
                  <a:lumMod val="50000"/>
                </a:schemeClr>
              </a:solidFill>
              <a:latin typeface="Arial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3048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10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7123233"/>
              </p:ext>
            </p:extLst>
          </p:nvPr>
        </p:nvGraphicFramePr>
        <p:xfrm>
          <a:off x="272650" y="2207951"/>
          <a:ext cx="10749765" cy="3301999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19886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4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55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7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580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9637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9412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9637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9863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9412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9637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53043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nb-NO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T="45727" marB="45727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2013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1.kv</a:t>
                      </a:r>
                      <a:endParaRPr kumimoji="0" lang="nb-NO" altLang="nb-NO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T="45727" marB="45727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2014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1.kv</a:t>
                      </a:r>
                      <a:endParaRPr kumimoji="0" lang="nb-NO" altLang="nb-NO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T="45727" marB="45727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2015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1.kv</a:t>
                      </a:r>
                      <a:endParaRPr kumimoji="0" lang="nb-NO" altLang="nb-NO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T="45727" marB="45727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2016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1.kv</a:t>
                      </a:r>
                      <a:endParaRPr kumimoji="0" lang="nb-NO" altLang="nb-NO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T="45727" marB="45727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2017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1.kv</a:t>
                      </a:r>
                      <a:endParaRPr kumimoji="0" lang="nb-NO" altLang="nb-NO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T="45727" marB="45727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2018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1.kv</a:t>
                      </a:r>
                      <a:endParaRPr kumimoji="0" lang="nb-NO" altLang="nb-NO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T="45727" marB="45727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2019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1.kv</a:t>
                      </a:r>
                      <a:endParaRPr kumimoji="0" lang="nb-NO" altLang="nb-NO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T="45727" marB="45727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000" b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2020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000" b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1.kv</a:t>
                      </a:r>
                      <a:endParaRPr kumimoji="0" lang="nb-NO" altLang="nb-NO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T="45727" marB="45727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000" b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2021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000" b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1.kv</a:t>
                      </a:r>
                      <a:endParaRPr kumimoji="0" lang="nb-NO" altLang="nb-NO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T="45727" marB="45727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2022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1.kv</a:t>
                      </a:r>
                      <a:endParaRPr kumimoji="0" lang="nb-NO" altLang="nb-NO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T="45727" marB="45727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Hjerte</a:t>
                      </a:r>
                      <a:endParaRPr kumimoji="0" lang="nb-NO" altLang="nb-NO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T="45727" marB="45727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23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17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T="45727" marB="45727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Hjerte-Lunge</a:t>
                      </a:r>
                      <a:endParaRPr kumimoji="0" lang="nb-NO" altLang="nb-NO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T="45727" marB="45727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T="45727" marB="45727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Dobbel lunge</a:t>
                      </a:r>
                      <a:endParaRPr kumimoji="0" lang="nb-NO" altLang="nb-NO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T="45727" marB="45727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47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49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41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60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40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42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36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35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34*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32</a:t>
                      </a:r>
                    </a:p>
                  </a:txBody>
                  <a:tcPr marT="45727" marB="45727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Singel lunge</a:t>
                      </a:r>
                      <a:endParaRPr kumimoji="0" lang="nb-NO" altLang="nb-NO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T="45727" marB="45727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T="45727" marB="45727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Lever</a:t>
                      </a:r>
                      <a:endParaRPr kumimoji="0" lang="nb-NO" altLang="nb-NO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T="45727" marB="45727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22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23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17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23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29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28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25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43</a:t>
                      </a:r>
                    </a:p>
                  </a:txBody>
                  <a:tcPr marT="45727" marB="45727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3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Nyrer</a:t>
                      </a:r>
                      <a:endParaRPr kumimoji="0" lang="nb-NO" altLang="nb-NO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T="45727" marB="45727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219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285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289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293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348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337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366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380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424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331</a:t>
                      </a:r>
                    </a:p>
                  </a:txBody>
                  <a:tcPr marT="45727" marB="45727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Nyre-</a:t>
                      </a:r>
                      <a:r>
                        <a:rPr kumimoji="0" lang="nb-NO" altLang="nb-NO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Pancreas</a:t>
                      </a:r>
                      <a:endParaRPr kumimoji="0" lang="nb-NO" altLang="nb-NO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T="45727" marB="45727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22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13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T="45727" marB="45727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261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Pancreas</a:t>
                      </a:r>
                      <a:endParaRPr kumimoji="0" lang="nb-NO" altLang="nb-NO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T="45727" marB="45727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13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13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T="45727" marB="45727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420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Øy-celler</a:t>
                      </a:r>
                      <a:endParaRPr kumimoji="0" lang="nb-NO" altLang="nb-NO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T="45727" marB="45727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T="45727" marB="45727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420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Nyrer totalt</a:t>
                      </a:r>
                      <a:endParaRPr kumimoji="0" lang="nb-NO" altLang="nb-NO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T="45727" marB="45727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227</a:t>
                      </a:r>
                    </a:p>
                  </a:txBody>
                  <a:tcPr marT="45727" marB="45727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303</a:t>
                      </a:r>
                    </a:p>
                  </a:txBody>
                  <a:tcPr marT="45727" marB="45727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311</a:t>
                      </a:r>
                    </a:p>
                  </a:txBody>
                  <a:tcPr marT="45727" marB="45727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306</a:t>
                      </a:r>
                    </a:p>
                  </a:txBody>
                  <a:tcPr marT="45727" marB="45727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356</a:t>
                      </a:r>
                    </a:p>
                  </a:txBody>
                  <a:tcPr marT="45727" marB="45727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341</a:t>
                      </a:r>
                    </a:p>
                  </a:txBody>
                  <a:tcPr marT="45727" marB="45727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370</a:t>
                      </a:r>
                    </a:p>
                  </a:txBody>
                  <a:tcPr marT="45727" marB="45727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387</a:t>
                      </a:r>
                    </a:p>
                  </a:txBody>
                  <a:tcPr marT="45727" marB="45727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428</a:t>
                      </a:r>
                    </a:p>
                  </a:txBody>
                  <a:tcPr marT="45727" marB="45727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336</a:t>
                      </a:r>
                    </a:p>
                  </a:txBody>
                  <a:tcPr marT="45727" marB="4572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Text Box 168"/>
          <p:cNvSpPr txBox="1">
            <a:spLocks noChangeArrowheads="1"/>
          </p:cNvSpPr>
          <p:nvPr/>
        </p:nvSpPr>
        <p:spPr bwMode="auto">
          <a:xfrm>
            <a:off x="539749" y="333375"/>
            <a:ext cx="10215569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nb-NO" altLang="nb-NO" sz="2000" dirty="0" smtClean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  <a:cs typeface="Times New Roman" pitchFamily="18" charset="0"/>
              </a:rPr>
              <a:t>Antall </a:t>
            </a:r>
            <a:r>
              <a:rPr lang="nb-NO" altLang="nb-NO" sz="2000" dirty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  <a:cs typeface="Times New Roman" pitchFamily="18" charset="0"/>
              </a:rPr>
              <a:t>pasienter på venteliste </a:t>
            </a:r>
            <a:r>
              <a:rPr lang="nb-NO" altLang="nb-NO" sz="2000" dirty="0" smtClean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  <a:cs typeface="Times New Roman" pitchFamily="18" charset="0"/>
              </a:rPr>
              <a:t>pr </a:t>
            </a:r>
            <a:r>
              <a:rPr lang="nb-NO" altLang="nb-NO" sz="2000" dirty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  <a:cs typeface="Times New Roman" pitchFamily="18" charset="0"/>
              </a:rPr>
              <a:t>31.mars </a:t>
            </a:r>
            <a:r>
              <a:rPr lang="nb-NO" altLang="nb-NO" sz="2000" dirty="0" smtClean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  <a:cs typeface="Times New Roman" pitchFamily="18" charset="0"/>
              </a:rPr>
              <a:t>2022</a:t>
            </a:r>
            <a:endParaRPr lang="nb-NO" altLang="nb-NO" sz="2000" dirty="0">
              <a:solidFill>
                <a:schemeClr val="accent5">
                  <a:lumMod val="25000"/>
                </a:schemeClr>
              </a:solidFill>
              <a:latin typeface="Century Gothic" panose="020B0502020202020204" pitchFamily="34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nb-NO" altLang="nb-NO" sz="1400" dirty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  <a:cs typeface="Times New Roman" pitchFamily="18" charset="0"/>
              </a:rPr>
              <a:t>til sammenligning tall fra </a:t>
            </a:r>
            <a:r>
              <a:rPr lang="nb-NO" altLang="nb-NO" sz="1400" dirty="0" smtClean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  <a:cs typeface="Times New Roman" pitchFamily="18" charset="0"/>
              </a:rPr>
              <a:t>2013 </a:t>
            </a:r>
            <a:r>
              <a:rPr lang="nb-NO" altLang="nb-NO" sz="1400" dirty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  <a:cs typeface="Times New Roman" pitchFamily="18" charset="0"/>
              </a:rPr>
              <a:t>- </a:t>
            </a:r>
            <a:r>
              <a:rPr lang="nb-NO" altLang="nb-NO" sz="1400" dirty="0" smtClean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  <a:cs typeface="Times New Roman" pitchFamily="18" charset="0"/>
              </a:rPr>
              <a:t>2021</a:t>
            </a:r>
            <a:endParaRPr lang="nb-NO" altLang="nb-NO" sz="1200" dirty="0">
              <a:solidFill>
                <a:schemeClr val="accent5">
                  <a:lumMod val="25000"/>
                </a:schemeClr>
              </a:solidFill>
              <a:latin typeface="Century Gothic" panose="020B0502020202020204" pitchFamily="34" charset="0"/>
              <a:cs typeface="Times New Roman" pitchFamily="18" charset="0"/>
            </a:endParaRPr>
          </a:p>
        </p:txBody>
      </p:sp>
      <p:sp>
        <p:nvSpPr>
          <p:cNvPr id="6" name="Text Box 1028"/>
          <p:cNvSpPr txBox="1">
            <a:spLocks noChangeArrowheads="1"/>
          </p:cNvSpPr>
          <p:nvPr/>
        </p:nvSpPr>
        <p:spPr bwMode="auto">
          <a:xfrm>
            <a:off x="10350650" y="5652645"/>
            <a:ext cx="1776695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b-NO" altLang="nb-NO" sz="1000" dirty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</a:rPr>
              <a:t>Kilde : </a:t>
            </a:r>
            <a:r>
              <a:rPr lang="nb-NO" altLang="nb-NO" sz="1000" dirty="0" smtClean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</a:rPr>
              <a:t>Scandiatransplant</a:t>
            </a:r>
            <a:endParaRPr lang="nb-NO" altLang="nb-NO" sz="1000" dirty="0">
              <a:solidFill>
                <a:schemeClr val="accent5">
                  <a:lumMod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8" name="Rett linje 7"/>
          <p:cNvCxnSpPr/>
          <p:nvPr/>
        </p:nvCxnSpPr>
        <p:spPr>
          <a:xfrm>
            <a:off x="284211" y="5213822"/>
            <a:ext cx="10726642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ett linje 8"/>
          <p:cNvCxnSpPr/>
          <p:nvPr/>
        </p:nvCxnSpPr>
        <p:spPr>
          <a:xfrm flipV="1">
            <a:off x="10111997" y="2197582"/>
            <a:ext cx="0" cy="3312368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4362060" y="6308015"/>
            <a:ext cx="3313112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nb-NO" altLang="nb-NO" sz="1000" dirty="0">
                <a:solidFill>
                  <a:schemeClr val="bg1">
                    <a:lumMod val="50000"/>
                  </a:schemeClr>
                </a:solidFill>
                <a:latin typeface="Arial" charset="0"/>
                <a:cs typeface="Times New Roman" pitchFamily="18" charset="0"/>
              </a:rPr>
              <a:t>Per Arne Bakkan, Ledende </a:t>
            </a:r>
            <a:r>
              <a:rPr lang="nb-NO" altLang="nb-NO" sz="1000" dirty="0" err="1">
                <a:solidFill>
                  <a:schemeClr val="bg1">
                    <a:lumMod val="50000"/>
                  </a:schemeClr>
                </a:solidFill>
                <a:latin typeface="Arial" charset="0"/>
                <a:cs typeface="Times New Roman" pitchFamily="18" charset="0"/>
              </a:rPr>
              <a:t>transplantasjonskoordinator</a:t>
            </a:r>
            <a:endParaRPr lang="nb-NO" altLang="nb-NO" sz="1000" dirty="0">
              <a:solidFill>
                <a:schemeClr val="bg1">
                  <a:lumMod val="50000"/>
                </a:schemeClr>
              </a:solidFill>
              <a:latin typeface="Arial" charset="0"/>
              <a:cs typeface="Times New Roman" pitchFamily="18" charset="0"/>
            </a:endParaRPr>
          </a:p>
        </p:txBody>
      </p:sp>
      <p:graphicFrame>
        <p:nvGraphicFramePr>
          <p:cNvPr id="2" name="Tabel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2181862"/>
              </p:ext>
            </p:extLst>
          </p:nvPr>
        </p:nvGraphicFramePr>
        <p:xfrm>
          <a:off x="11212610" y="2121559"/>
          <a:ext cx="801811" cy="3280641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8018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054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8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Ved utgangen av 2021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22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17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022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022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41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0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649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32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045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388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851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042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643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064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391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" name="TekstSylinder 2"/>
          <p:cNvSpPr txBox="1"/>
          <p:nvPr/>
        </p:nvSpPr>
        <p:spPr>
          <a:xfrm>
            <a:off x="272650" y="5696133"/>
            <a:ext cx="144142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000" dirty="0" smtClean="0">
                <a:latin typeface="Century Gothic" panose="020B0502020202020204" pitchFamily="34" charset="0"/>
              </a:rPr>
              <a:t>* </a:t>
            </a:r>
            <a:r>
              <a:rPr lang="nb-NO" sz="1000" dirty="0" err="1" smtClean="0">
                <a:latin typeface="Century Gothic" panose="020B0502020202020204" pitchFamily="34" charset="0"/>
              </a:rPr>
              <a:t>innkl</a:t>
            </a:r>
            <a:r>
              <a:rPr lang="nb-NO" sz="1000" dirty="0" smtClean="0">
                <a:latin typeface="Century Gothic" panose="020B0502020202020204" pitchFamily="34" charset="0"/>
              </a:rPr>
              <a:t>. 1 lever + nyre</a:t>
            </a:r>
            <a:endParaRPr lang="nb-NO" sz="1000" dirty="0">
              <a:latin typeface="Century Gothic" panose="020B0502020202020204" pitchFamily="34" charset="0"/>
            </a:endParaRPr>
          </a:p>
        </p:txBody>
      </p:sp>
      <p:sp>
        <p:nvSpPr>
          <p:cNvPr id="7" name="TekstSylinder 6"/>
          <p:cNvSpPr txBox="1"/>
          <p:nvPr/>
        </p:nvSpPr>
        <p:spPr>
          <a:xfrm>
            <a:off x="539749" y="1111149"/>
            <a:ext cx="114746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 smtClean="0">
                <a:latin typeface="Century Gothic" panose="020B0502020202020204" pitchFamily="34" charset="0"/>
              </a:rPr>
              <a:t>På ventelistene vil det til enhver tid være pasienter som er midlertidig utmeldt av medisinske- eller andre årsaker. Det betyr at de tallene som refereres her gjenspeiler de pasientene som er </a:t>
            </a:r>
            <a:r>
              <a:rPr lang="nb-NO" sz="1400" dirty="0" err="1" smtClean="0">
                <a:latin typeface="Century Gothic" panose="020B0502020202020204" pitchFamily="34" charset="0"/>
              </a:rPr>
              <a:t>transplantable</a:t>
            </a:r>
            <a:r>
              <a:rPr lang="nb-NO" sz="1400" dirty="0" smtClean="0">
                <a:latin typeface="Century Gothic" panose="020B0502020202020204" pitchFamily="34" charset="0"/>
              </a:rPr>
              <a:t> og aktivt påmeldt. </a:t>
            </a:r>
          </a:p>
          <a:p>
            <a:endParaRPr lang="nb-NO" sz="1400" dirty="0" smtClean="0">
              <a:latin typeface="Century Gothic" panose="020B0502020202020204" pitchFamily="34" charset="0"/>
            </a:endParaRPr>
          </a:p>
          <a:p>
            <a:r>
              <a:rPr lang="nb-NO" sz="1400" dirty="0" smtClean="0">
                <a:latin typeface="Century Gothic" panose="020B0502020202020204" pitchFamily="34" charset="0"/>
              </a:rPr>
              <a:t>Når det gjelder nyrer er 218 pasienter midlertidig utmeldt pr. 31.mars 2022 ( aktive nyrer 336 + </a:t>
            </a:r>
            <a:r>
              <a:rPr lang="nb-NO" sz="1400" dirty="0" err="1" smtClean="0">
                <a:latin typeface="Century Gothic" panose="020B0502020202020204" pitchFamily="34" charset="0"/>
              </a:rPr>
              <a:t>midl.utmeldt</a:t>
            </a:r>
            <a:r>
              <a:rPr lang="nb-NO" sz="1400" dirty="0" smtClean="0">
                <a:latin typeface="Century Gothic" panose="020B0502020202020204" pitchFamily="34" charset="0"/>
              </a:rPr>
              <a:t> 218 = 554).</a:t>
            </a:r>
            <a:endParaRPr lang="nb-NO" sz="1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0061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10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3208222"/>
              </p:ext>
            </p:extLst>
          </p:nvPr>
        </p:nvGraphicFramePr>
        <p:xfrm>
          <a:off x="468313" y="1805384"/>
          <a:ext cx="11267815" cy="942976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3004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36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74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74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89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258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827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4836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5071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5070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5071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87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nb-NO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000" b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2013</a:t>
                      </a:r>
                      <a:endParaRPr kumimoji="0" lang="nb-NO" altLang="nb-NO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000" b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2014</a:t>
                      </a:r>
                      <a:endParaRPr kumimoji="0" lang="nb-NO" altLang="nb-NO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000" b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2015</a:t>
                      </a:r>
                      <a:endParaRPr kumimoji="0" lang="nb-NO" altLang="nb-NO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000" b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2016</a:t>
                      </a:r>
                      <a:endParaRPr kumimoji="0" lang="nb-NO" altLang="nb-NO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000" b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2017</a:t>
                      </a:r>
                      <a:endParaRPr kumimoji="0" lang="nb-NO" altLang="nb-NO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000" b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2018</a:t>
                      </a:r>
                      <a:endParaRPr kumimoji="0" lang="nb-NO" altLang="nb-NO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000" b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2019</a:t>
                      </a:r>
                      <a:endParaRPr kumimoji="0" lang="nb-NO" altLang="nb-NO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000" b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2020</a:t>
                      </a:r>
                      <a:endParaRPr kumimoji="0" lang="nb-NO" altLang="nb-NO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000" b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2021</a:t>
                      </a:r>
                      <a:endParaRPr kumimoji="0" lang="nb-NO" altLang="nb-NO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2022</a:t>
                      </a:r>
                      <a:endParaRPr kumimoji="0" lang="nb-NO" altLang="nb-NO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9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Meldte mulige donorer</a:t>
                      </a:r>
                      <a:endParaRPr kumimoji="0" lang="nb-NO" altLang="nb-NO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66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59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56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89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84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64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85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76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80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80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36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Realiserte donasjoner</a:t>
                      </a:r>
                      <a:endParaRPr kumimoji="0" lang="nb-NO" altLang="nb-NO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29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27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23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27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23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21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28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26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29</a:t>
                      </a:r>
                    </a:p>
                  </a:txBody>
                  <a:tcPr marL="90000" marR="90000" marT="46800" marB="46800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nb-NO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29</a:t>
                      </a:r>
                    </a:p>
                  </a:txBody>
                  <a:tcPr marL="90000" marR="90000" marT="46800" marB="4680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ext Box 65"/>
          <p:cNvSpPr txBox="1">
            <a:spLocks noChangeArrowheads="1"/>
          </p:cNvSpPr>
          <p:nvPr/>
        </p:nvSpPr>
        <p:spPr bwMode="auto">
          <a:xfrm>
            <a:off x="468313" y="253738"/>
            <a:ext cx="684036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nb-NO" altLang="nb-NO" sz="2000" dirty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  <a:cs typeface="Times New Roman" pitchFamily="18" charset="0"/>
              </a:rPr>
              <a:t>O</a:t>
            </a:r>
            <a:r>
              <a:rPr lang="nb-NO" altLang="nb-NO" sz="2000" dirty="0" smtClean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  <a:cs typeface="Times New Roman" pitchFamily="18" charset="0"/>
              </a:rPr>
              <a:t>rgandonasjon </a:t>
            </a:r>
            <a:r>
              <a:rPr lang="nb-NO" altLang="nb-NO" sz="2000" dirty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  <a:cs typeface="Times New Roman" pitchFamily="18" charset="0"/>
              </a:rPr>
              <a:t>1.januar - 31.mars </a:t>
            </a:r>
            <a:r>
              <a:rPr lang="nb-NO" altLang="nb-NO" sz="2000" dirty="0" smtClean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  <a:cs typeface="Times New Roman" pitchFamily="18" charset="0"/>
              </a:rPr>
              <a:t>2022</a:t>
            </a:r>
            <a:endParaRPr lang="nb-NO" altLang="nb-NO" sz="2000" dirty="0">
              <a:solidFill>
                <a:schemeClr val="accent5">
                  <a:lumMod val="25000"/>
                </a:schemeClr>
              </a:solidFill>
              <a:latin typeface="Century Gothic" panose="020B0502020202020204" pitchFamily="34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None/>
            </a:pPr>
            <a:r>
              <a:rPr lang="nb-NO" altLang="nb-NO" sz="1400" dirty="0" smtClean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  <a:cs typeface="Times New Roman" pitchFamily="18" charset="0"/>
              </a:rPr>
              <a:t>Henviste </a:t>
            </a:r>
            <a:r>
              <a:rPr lang="nb-NO" altLang="nb-NO" sz="1400" dirty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  <a:cs typeface="Times New Roman" pitchFamily="18" charset="0"/>
              </a:rPr>
              <a:t>mulige- og realiserte </a:t>
            </a:r>
            <a:r>
              <a:rPr lang="nb-NO" altLang="nb-NO" sz="1400" dirty="0" smtClean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  <a:cs typeface="Times New Roman" pitchFamily="18" charset="0"/>
              </a:rPr>
              <a:t>donorer - til </a:t>
            </a:r>
            <a:r>
              <a:rPr lang="nb-NO" altLang="nb-NO" sz="1400" dirty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  <a:cs typeface="Times New Roman" pitchFamily="18" charset="0"/>
              </a:rPr>
              <a:t>sammenligning tall fra </a:t>
            </a:r>
            <a:r>
              <a:rPr lang="nb-NO" altLang="nb-NO" sz="1400" dirty="0" smtClean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  <a:cs typeface="Times New Roman" pitchFamily="18" charset="0"/>
              </a:rPr>
              <a:t>2013 </a:t>
            </a:r>
            <a:r>
              <a:rPr lang="nb-NO" altLang="nb-NO" sz="1400" dirty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  <a:cs typeface="Times New Roman" pitchFamily="18" charset="0"/>
              </a:rPr>
              <a:t>- </a:t>
            </a:r>
            <a:r>
              <a:rPr lang="nb-NO" altLang="nb-NO" sz="1400" dirty="0" smtClean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  <a:cs typeface="Times New Roman" pitchFamily="18" charset="0"/>
              </a:rPr>
              <a:t>2021  </a:t>
            </a:r>
            <a:endParaRPr lang="nb-NO" altLang="nb-NO" sz="1200" dirty="0">
              <a:solidFill>
                <a:schemeClr val="accent5">
                  <a:lumMod val="25000"/>
                </a:schemeClr>
              </a:solidFill>
              <a:latin typeface="Century Gothic" panose="020B0502020202020204" pitchFamily="34" charset="0"/>
              <a:cs typeface="Times New Roman" pitchFamily="18" charset="0"/>
            </a:endParaRPr>
          </a:p>
        </p:txBody>
      </p:sp>
      <p:sp>
        <p:nvSpPr>
          <p:cNvPr id="7" name="Text Box 66"/>
          <p:cNvSpPr txBox="1">
            <a:spLocks noChangeArrowheads="1"/>
          </p:cNvSpPr>
          <p:nvPr/>
        </p:nvSpPr>
        <p:spPr bwMode="auto">
          <a:xfrm>
            <a:off x="468313" y="1202592"/>
            <a:ext cx="1124703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kumimoji="1" lang="nb-NO" altLang="nb-NO" sz="1200" dirty="0" smtClean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  <a:ea typeface="ヒラギノ角ゴ Pro W3" pitchFamily="-108" charset="-128"/>
                <a:cs typeface="Times New Roman" pitchFamily="18" charset="0"/>
              </a:rPr>
              <a:t>Gjennomsnittet </a:t>
            </a:r>
            <a:r>
              <a:rPr kumimoji="1" lang="nb-NO" altLang="nb-NO" sz="1200" dirty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  <a:ea typeface="ヒラギノ角ゴ Pro W3" pitchFamily="-108" charset="-128"/>
                <a:cs typeface="Times New Roman" pitchFamily="18" charset="0"/>
              </a:rPr>
              <a:t>av antall realiserte </a:t>
            </a:r>
            <a:r>
              <a:rPr kumimoji="1" lang="nb-NO" altLang="nb-NO" sz="1200" dirty="0" smtClean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  <a:ea typeface="ヒラギノ角ゴ Pro W3" pitchFamily="-108" charset="-128"/>
                <a:cs typeface="Times New Roman" pitchFamily="18" charset="0"/>
              </a:rPr>
              <a:t>donasjoner 1.jan – 31.mars de </a:t>
            </a:r>
            <a:r>
              <a:rPr kumimoji="1" lang="nb-NO" altLang="nb-NO" sz="1200" dirty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  <a:ea typeface="ヒラギノ角ゴ Pro W3" pitchFamily="-108" charset="-128"/>
                <a:cs typeface="Times New Roman" pitchFamily="18" charset="0"/>
              </a:rPr>
              <a:t>siste 9 årene er </a:t>
            </a:r>
            <a:r>
              <a:rPr kumimoji="1" lang="nb-NO" altLang="nb-NO" sz="1200" dirty="0" smtClean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  <a:ea typeface="ヒラギノ角ゴ Pro W3" pitchFamily="-108" charset="-128"/>
                <a:cs typeface="Times New Roman" pitchFamily="18" charset="0"/>
              </a:rPr>
              <a:t>26 </a:t>
            </a:r>
            <a:r>
              <a:rPr kumimoji="1" lang="nb-NO" altLang="nb-NO" sz="1200" dirty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  <a:ea typeface="ヒラギノ角ゴ Pro W3" pitchFamily="-108" charset="-128"/>
                <a:cs typeface="Times New Roman" pitchFamily="18" charset="0"/>
              </a:rPr>
              <a:t>(lavest </a:t>
            </a:r>
            <a:r>
              <a:rPr kumimoji="1" lang="nb-NO" altLang="nb-NO" sz="1200" dirty="0" smtClean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  <a:ea typeface="ヒラギノ角ゴ Pro W3" pitchFamily="-108" charset="-128"/>
                <a:cs typeface="Times New Roman" pitchFamily="18" charset="0"/>
              </a:rPr>
              <a:t>21 </a:t>
            </a:r>
            <a:r>
              <a:rPr kumimoji="1" lang="nb-NO" altLang="nb-NO" sz="1200" dirty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  <a:ea typeface="ヒラギノ角ゴ Pro W3" pitchFamily="-108" charset="-128"/>
                <a:cs typeface="Times New Roman" pitchFamily="18" charset="0"/>
              </a:rPr>
              <a:t>– høyest </a:t>
            </a:r>
            <a:r>
              <a:rPr kumimoji="1" lang="nb-NO" altLang="nb-NO" sz="1200" dirty="0" smtClean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  <a:ea typeface="ヒラギノ角ゴ Pro W3" pitchFamily="-108" charset="-128"/>
                <a:cs typeface="Times New Roman" pitchFamily="18" charset="0"/>
              </a:rPr>
              <a:t>29). </a:t>
            </a:r>
            <a:endParaRPr kumimoji="1" lang="nb-NO" altLang="nb-NO" sz="1200" dirty="0">
              <a:solidFill>
                <a:schemeClr val="accent5">
                  <a:lumMod val="25000"/>
                </a:schemeClr>
              </a:solidFill>
              <a:latin typeface="Century Gothic" panose="020B0502020202020204" pitchFamily="34" charset="0"/>
              <a:ea typeface="ヒラギノ角ゴ Pro W3" pitchFamily="-108" charset="-128"/>
              <a:cs typeface="Times New Roman" pitchFamily="18" charset="0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kumimoji="1" lang="nb-NO" altLang="nb-NO" sz="1200" dirty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  <a:ea typeface="ヒラギノ角ゴ Pro W3" pitchFamily="-108" charset="-128"/>
                <a:cs typeface="Times New Roman" pitchFamily="18" charset="0"/>
              </a:rPr>
              <a:t>Pr. 31.mars </a:t>
            </a:r>
            <a:r>
              <a:rPr kumimoji="1" lang="nb-NO" altLang="nb-NO" sz="1200" dirty="0" smtClean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  <a:ea typeface="ヒラギノ角ゴ Pro W3" pitchFamily="-108" charset="-128"/>
                <a:cs typeface="Times New Roman" pitchFamily="18" charset="0"/>
              </a:rPr>
              <a:t>2022 </a:t>
            </a:r>
            <a:r>
              <a:rPr kumimoji="1" lang="nb-NO" altLang="nb-NO" sz="1200" dirty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  <a:ea typeface="ヒラギノ角ゴ Pro W3" pitchFamily="-108" charset="-128"/>
                <a:cs typeface="Times New Roman" pitchFamily="18" charset="0"/>
              </a:rPr>
              <a:t>har vi hatt </a:t>
            </a:r>
            <a:r>
              <a:rPr kumimoji="1" lang="nb-NO" altLang="nb-NO" sz="1200" dirty="0" smtClean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  <a:ea typeface="ヒラギノ角ゴ Pro W3" pitchFamily="-108" charset="-128"/>
                <a:cs typeface="Times New Roman" pitchFamily="18" charset="0"/>
              </a:rPr>
              <a:t>29 </a:t>
            </a:r>
            <a:r>
              <a:rPr kumimoji="1" lang="nb-NO" altLang="nb-NO" sz="1200" dirty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  <a:ea typeface="ヒラギノ角ゴ Pro W3" pitchFamily="-108" charset="-128"/>
                <a:cs typeface="Times New Roman" pitchFamily="18" charset="0"/>
              </a:rPr>
              <a:t>realiserte donasjoner</a:t>
            </a:r>
            <a:r>
              <a:rPr kumimoji="1" lang="nb-NO" altLang="nb-NO" sz="1200" dirty="0" smtClean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  <a:ea typeface="ヒラギノ角ゴ Pro W3" pitchFamily="-108" charset="-128"/>
                <a:cs typeface="Times New Roman" pitchFamily="18" charset="0"/>
              </a:rPr>
              <a:t>.</a:t>
            </a:r>
            <a:endParaRPr kumimoji="1" lang="nb-NO" altLang="nb-NO" sz="1200" dirty="0">
              <a:solidFill>
                <a:schemeClr val="accent5">
                  <a:lumMod val="25000"/>
                </a:schemeClr>
              </a:solidFill>
              <a:latin typeface="Century Gothic" panose="020B0502020202020204" pitchFamily="34" charset="0"/>
              <a:ea typeface="ヒラギノ角ゴ Pro W3" pitchFamily="-108" charset="-128"/>
              <a:cs typeface="Times New Roman" pitchFamily="18" charset="0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4362060" y="6308015"/>
            <a:ext cx="3313112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nb-NO" altLang="nb-NO" sz="1000" dirty="0">
                <a:solidFill>
                  <a:schemeClr val="bg1">
                    <a:lumMod val="50000"/>
                  </a:schemeClr>
                </a:solidFill>
                <a:latin typeface="Arial" charset="0"/>
                <a:cs typeface="Times New Roman" pitchFamily="18" charset="0"/>
              </a:rPr>
              <a:t>Per Arne Bakkan, Ledende </a:t>
            </a:r>
            <a:r>
              <a:rPr lang="nb-NO" altLang="nb-NO" sz="1000" dirty="0" err="1">
                <a:solidFill>
                  <a:schemeClr val="bg1">
                    <a:lumMod val="50000"/>
                  </a:schemeClr>
                </a:solidFill>
                <a:latin typeface="Arial" charset="0"/>
                <a:cs typeface="Times New Roman" pitchFamily="18" charset="0"/>
              </a:rPr>
              <a:t>transplantasjonskoordinator</a:t>
            </a:r>
            <a:endParaRPr lang="nb-NO" altLang="nb-NO" sz="1000" dirty="0">
              <a:solidFill>
                <a:schemeClr val="bg1">
                  <a:lumMod val="50000"/>
                </a:schemeClr>
              </a:solidFill>
              <a:latin typeface="Arial" charset="0"/>
              <a:cs typeface="Times New Roman" pitchFamily="18" charset="0"/>
            </a:endParaRPr>
          </a:p>
        </p:txBody>
      </p:sp>
      <p:cxnSp>
        <p:nvCxnSpPr>
          <p:cNvPr id="9" name="Rett linje 8"/>
          <p:cNvCxnSpPr/>
          <p:nvPr/>
        </p:nvCxnSpPr>
        <p:spPr>
          <a:xfrm flipV="1">
            <a:off x="10872963" y="1808820"/>
            <a:ext cx="0" cy="936104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527349617"/>
              </p:ext>
            </p:extLst>
          </p:nvPr>
        </p:nvGraphicFramePr>
        <p:xfrm>
          <a:off x="468313" y="2957885"/>
          <a:ext cx="11247036" cy="29260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34795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9"/>
          <p:cNvSpPr txBox="1">
            <a:spLocks noChangeArrowheads="1"/>
          </p:cNvSpPr>
          <p:nvPr/>
        </p:nvSpPr>
        <p:spPr bwMode="auto">
          <a:xfrm>
            <a:off x="467544" y="266410"/>
            <a:ext cx="748908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nb-NO" altLang="nb-NO" sz="2000" dirty="0" smtClean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  <a:cs typeface="Times New Roman" pitchFamily="18" charset="0"/>
              </a:rPr>
              <a:t>Avslagsprosenten pr 31.mars 2022 er </a:t>
            </a:r>
            <a:r>
              <a:rPr lang="nb-NO" altLang="nb-NO" sz="2000" b="1" dirty="0" smtClean="0">
                <a:solidFill>
                  <a:schemeClr val="accent5">
                    <a:lumMod val="25000"/>
                  </a:schemeClr>
                </a:solidFill>
                <a:latin typeface="Century Gothic" panose="020B0502020202020204" pitchFamily="34" charset="0"/>
                <a:cs typeface="Times New Roman" pitchFamily="18" charset="0"/>
              </a:rPr>
              <a:t>28 %</a:t>
            </a:r>
            <a:endParaRPr lang="nb-NO" altLang="nb-NO" sz="2000" b="1" dirty="0">
              <a:solidFill>
                <a:schemeClr val="accent5">
                  <a:lumMod val="25000"/>
                </a:schemeClr>
              </a:solidFill>
              <a:latin typeface="Century Gothic" panose="020B0502020202020204" pitchFamily="34" charset="0"/>
              <a:cs typeface="Times New Roman" pitchFamily="18" charset="0"/>
            </a:endParaRPr>
          </a:p>
        </p:txBody>
      </p:sp>
      <p:graphicFrame>
        <p:nvGraphicFramePr>
          <p:cNvPr id="5" name="Tabel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7431646"/>
              </p:ext>
            </p:extLst>
          </p:nvPr>
        </p:nvGraphicFramePr>
        <p:xfrm>
          <a:off x="539552" y="836712"/>
          <a:ext cx="11101158" cy="2801838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95376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3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u="none" strike="noStrike" dirty="0" smtClean="0">
                          <a:effectLst/>
                          <a:latin typeface="Century Gothic" panose="020B0502020202020204" pitchFamily="34" charset="0"/>
                        </a:rPr>
                        <a:t>Meldte mulige- </a:t>
                      </a:r>
                      <a:r>
                        <a:rPr lang="nb-NO" sz="1600" u="none" strike="noStrike" dirty="0">
                          <a:effectLst/>
                          <a:latin typeface="Century Gothic" panose="020B0502020202020204" pitchFamily="34" charset="0"/>
                        </a:rPr>
                        <a:t>og realiserte donorer </a:t>
                      </a:r>
                      <a:r>
                        <a:rPr lang="nb-NO" sz="1600" u="none" strike="noStrike" dirty="0" smtClean="0">
                          <a:effectLst/>
                          <a:latin typeface="Century Gothic" panose="020B0502020202020204" pitchFamily="34" charset="0"/>
                        </a:rPr>
                        <a:t> pr 31.mars 2022</a:t>
                      </a:r>
                      <a:endParaRPr lang="nb-NO" sz="1600" b="1" i="0" u="none" strike="noStrike" dirty="0"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nb-NO" sz="1100" b="0" i="0" u="none" strike="noStrike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nb-NO" sz="1200" u="none" strike="noStrike" dirty="0">
                          <a:effectLst/>
                          <a:latin typeface="Century Gothic" panose="020B0502020202020204" pitchFamily="34" charset="0"/>
                        </a:rPr>
                        <a:t>Realisert donasjon</a:t>
                      </a:r>
                      <a:endParaRPr lang="nb-NO" sz="1200" b="0" i="0" u="none" strike="noStrike" dirty="0"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100" u="none" strike="noStrike" dirty="0" smtClean="0">
                          <a:effectLst/>
                          <a:latin typeface="Century Gothic" panose="020B0502020202020204" pitchFamily="34" charset="0"/>
                        </a:rPr>
                        <a:t>29</a:t>
                      </a:r>
                      <a:endParaRPr lang="nb-NO" sz="1100" b="1" i="0" u="none" strike="noStrike" dirty="0"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9613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nb-NO" sz="1200" u="none" strike="noStrike" dirty="0">
                          <a:effectLst/>
                          <a:latin typeface="Century Gothic" panose="020B0502020202020204" pitchFamily="34" charset="0"/>
                        </a:rPr>
                        <a:t>Pårørende gitt </a:t>
                      </a:r>
                      <a:r>
                        <a:rPr lang="nb-NO" sz="1200" u="none" strike="noStrike" dirty="0" smtClean="0">
                          <a:effectLst/>
                          <a:latin typeface="Century Gothic" panose="020B0502020202020204" pitchFamily="34" charset="0"/>
                        </a:rPr>
                        <a:t>samtykke, </a:t>
                      </a:r>
                      <a:r>
                        <a:rPr lang="nb-NO" sz="1200" u="none" strike="noStrike" dirty="0">
                          <a:effectLst/>
                          <a:latin typeface="Century Gothic" panose="020B0502020202020204" pitchFamily="34" charset="0"/>
                        </a:rPr>
                        <a:t>men donasjon </a:t>
                      </a:r>
                      <a:r>
                        <a:rPr lang="nb-NO" sz="1200" u="none" strike="noStrike" dirty="0" smtClean="0">
                          <a:effectLst/>
                          <a:latin typeface="Century Gothic" panose="020B0502020202020204" pitchFamily="34" charset="0"/>
                        </a:rPr>
                        <a:t>avbrutt</a:t>
                      </a:r>
                      <a:r>
                        <a:rPr lang="nb-NO" sz="1200" u="none" strike="noStrike" baseline="0" dirty="0" smtClean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nb-NO" sz="1200" u="none" strike="noStrike" dirty="0" err="1" smtClean="0">
                          <a:effectLst/>
                          <a:latin typeface="Century Gothic" panose="020B0502020202020204" pitchFamily="34" charset="0"/>
                        </a:rPr>
                        <a:t>pga</a:t>
                      </a:r>
                      <a:r>
                        <a:rPr lang="nb-NO" sz="1200" u="none" strike="noStrike" dirty="0" smtClean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nb-NO" sz="1200" u="none" strike="noStrike" dirty="0" err="1" smtClean="0">
                          <a:effectLst/>
                          <a:latin typeface="Century Gothic" panose="020B0502020202020204" pitchFamily="34" charset="0"/>
                        </a:rPr>
                        <a:t>peroperative</a:t>
                      </a:r>
                      <a:r>
                        <a:rPr lang="nb-NO" sz="1200" u="none" strike="noStrike" dirty="0" smtClean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nb-NO" sz="1200" u="none" strike="noStrike" dirty="0">
                          <a:effectLst/>
                          <a:latin typeface="Century Gothic" panose="020B0502020202020204" pitchFamily="34" charset="0"/>
                        </a:rPr>
                        <a:t>funn </a:t>
                      </a:r>
                      <a:r>
                        <a:rPr lang="nb-NO" sz="1200" u="none" strike="noStrike" dirty="0" smtClean="0">
                          <a:effectLst/>
                          <a:latin typeface="Century Gothic" panose="020B0502020202020204" pitchFamily="34" charset="0"/>
                        </a:rPr>
                        <a:t>(cancer</a:t>
                      </a:r>
                      <a:r>
                        <a:rPr lang="nb-NO" sz="1200" u="none" strike="noStrike" dirty="0">
                          <a:effectLst/>
                          <a:latin typeface="Century Gothic" panose="020B0502020202020204" pitchFamily="34" charset="0"/>
                        </a:rPr>
                        <a:t>, organstatus </a:t>
                      </a:r>
                      <a:r>
                        <a:rPr lang="nb-NO" sz="1200" u="none" strike="noStrike" dirty="0" smtClean="0">
                          <a:effectLst/>
                          <a:latin typeface="Century Gothic" panose="020B0502020202020204" pitchFamily="34" charset="0"/>
                        </a:rPr>
                        <a:t>mm)</a:t>
                      </a:r>
                      <a:endParaRPr lang="nb-NO" sz="1200" b="0" i="0" u="none" strike="noStrike" dirty="0"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  <a:endParaRPr lang="nb-NO" sz="1100" b="1" i="0" u="none" strike="noStrike" dirty="0"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nb-NO" sz="1200" u="none" strike="noStrike" dirty="0">
                          <a:effectLst/>
                          <a:latin typeface="Century Gothic" panose="020B0502020202020204" pitchFamily="34" charset="0"/>
                        </a:rPr>
                        <a:t>Pårørende positive, men </a:t>
                      </a:r>
                      <a:r>
                        <a:rPr lang="nb-NO" sz="1200" u="none" strike="noStrike" dirty="0" smtClean="0">
                          <a:effectLst/>
                          <a:latin typeface="Century Gothic" panose="020B0502020202020204" pitchFamily="34" charset="0"/>
                        </a:rPr>
                        <a:t>donasjon lot seg ikke gjennomføre </a:t>
                      </a:r>
                      <a:r>
                        <a:rPr lang="nb-NO" sz="1200" u="none" strike="noStrike" dirty="0">
                          <a:effectLst/>
                          <a:latin typeface="Century Gothic" panose="020B0502020202020204" pitchFamily="34" charset="0"/>
                        </a:rPr>
                        <a:t>av </a:t>
                      </a:r>
                      <a:r>
                        <a:rPr lang="nb-NO" sz="1200" u="none" strike="noStrike" dirty="0" smtClean="0">
                          <a:effectLst/>
                          <a:latin typeface="Century Gothic" panose="020B0502020202020204" pitchFamily="34" charset="0"/>
                        </a:rPr>
                        <a:t>medisinske </a:t>
                      </a:r>
                      <a:r>
                        <a:rPr lang="nb-NO" sz="1200" u="none" strike="noStrike" dirty="0">
                          <a:effectLst/>
                          <a:latin typeface="Century Gothic" panose="020B0502020202020204" pitchFamily="34" charset="0"/>
                        </a:rPr>
                        <a:t>årsaker</a:t>
                      </a:r>
                      <a:br>
                        <a:rPr lang="nb-NO" sz="1200" u="none" strike="noStrike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nb-NO" sz="1200" u="none" strike="noStrike" dirty="0" smtClean="0">
                          <a:effectLst/>
                          <a:latin typeface="Century Gothic" panose="020B0502020202020204" pitchFamily="34" charset="0"/>
                        </a:rPr>
                        <a:t>(Kriterier for opphørt hjernesirkulasjon ikke oppfylt, </a:t>
                      </a:r>
                      <a:r>
                        <a:rPr lang="nb-NO" sz="1200" u="none" strike="noStrike" dirty="0" err="1">
                          <a:effectLst/>
                          <a:latin typeface="Century Gothic" panose="020B0502020202020204" pitchFamily="34" charset="0"/>
                        </a:rPr>
                        <a:t>med.årsaker</a:t>
                      </a:r>
                      <a:r>
                        <a:rPr lang="nb-NO" sz="1200" u="none" strike="noStrike" dirty="0">
                          <a:effectLst/>
                          <a:latin typeface="Century Gothic" panose="020B0502020202020204" pitchFamily="34" charset="0"/>
                        </a:rPr>
                        <a:t>, organstatus, hjertestans, </a:t>
                      </a:r>
                      <a:r>
                        <a:rPr lang="nb-NO" sz="1200" u="none" strike="noStrike" dirty="0" smtClean="0">
                          <a:effectLst/>
                          <a:latin typeface="Century Gothic" panose="020B0502020202020204" pitchFamily="34" charset="0"/>
                        </a:rPr>
                        <a:t>annet</a:t>
                      </a:r>
                      <a:endParaRPr lang="nb-NO" sz="1200" b="0" i="0" u="none" strike="noStrike" dirty="0"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100" u="none" strike="noStrike" dirty="0" smtClean="0">
                          <a:effectLst/>
                          <a:latin typeface="Century Gothic" panose="020B0502020202020204" pitchFamily="34" charset="0"/>
                        </a:rPr>
                        <a:t>12</a:t>
                      </a:r>
                      <a:endParaRPr lang="nb-NO" sz="1100" b="1" i="0" u="none" strike="noStrike" dirty="0"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u="none" strike="noStrike" dirty="0">
                          <a:effectLst/>
                          <a:latin typeface="Century Gothic" panose="020B0502020202020204" pitchFamily="34" charset="0"/>
                        </a:rPr>
                        <a:t>Pårørende </a:t>
                      </a:r>
                      <a:r>
                        <a:rPr lang="nb-NO" sz="1200" u="none" strike="noStrike" dirty="0" smtClean="0">
                          <a:effectLst/>
                          <a:latin typeface="Century Gothic" panose="020B0502020202020204" pitchFamily="34" charset="0"/>
                        </a:rPr>
                        <a:t>gitt samtykke til donasjon på egen- eller avdødes vegne</a:t>
                      </a:r>
                      <a:endParaRPr lang="nb-NO" sz="1200" b="1" i="1" u="none" strike="noStrike" dirty="0"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100" u="none" strike="noStrike" dirty="0" smtClean="0">
                          <a:effectLst/>
                          <a:latin typeface="Century Gothic" panose="020B0502020202020204" pitchFamily="34" charset="0"/>
                        </a:rPr>
                        <a:t>42</a:t>
                      </a:r>
                      <a:endParaRPr lang="nb-NO" sz="1100" b="1" i="1" u="none" strike="noStrike" dirty="0"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1" u="none" strike="noStrike" dirty="0" smtClean="0">
                          <a:effectLst/>
                          <a:latin typeface="Century Gothic" panose="020B0502020202020204" pitchFamily="34" charset="0"/>
                        </a:rPr>
                        <a:t>Donasjon ikke realisert - årsaker</a:t>
                      </a:r>
                      <a:endParaRPr lang="nb-NO" sz="1200" b="1" i="0" u="none" strike="noStrike" dirty="0"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nb-NO" sz="1100" b="1" i="0" u="none" strike="noStrike" dirty="0"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nb-NO" sz="1100" u="none" strike="noStrike" dirty="0">
                          <a:effectLst/>
                          <a:latin typeface="Century Gothic" panose="020B0502020202020204" pitchFamily="34" charset="0"/>
                        </a:rPr>
                        <a:t>Avslag  </a:t>
                      </a:r>
                      <a:r>
                        <a:rPr lang="nb-NO" sz="1100" u="none" strike="noStrike" dirty="0" smtClean="0">
                          <a:effectLst/>
                          <a:latin typeface="Century Gothic" panose="020B0502020202020204" pitchFamily="34" charset="0"/>
                        </a:rPr>
                        <a:t>(fra avdøde </a:t>
                      </a:r>
                      <a:r>
                        <a:rPr lang="nb-NO" sz="1100" u="none" strike="noStrike" dirty="0">
                          <a:effectLst/>
                          <a:latin typeface="Century Gothic" panose="020B0502020202020204" pitchFamily="34" charset="0"/>
                        </a:rPr>
                        <a:t>selv eller pårørende)</a:t>
                      </a:r>
                      <a:endParaRPr lang="nb-NO" sz="1100" b="0" i="0" u="none" strike="noStrike" dirty="0"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100" u="none" strike="noStrike" dirty="0" smtClean="0">
                          <a:effectLst/>
                          <a:latin typeface="Century Gothic" panose="020B0502020202020204" pitchFamily="34" charset="0"/>
                        </a:rPr>
                        <a:t>16</a:t>
                      </a:r>
                      <a:endParaRPr lang="nb-NO" sz="1100" b="1" i="0" u="none" strike="noStrike" dirty="0"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nb-NO" sz="1100" u="none" strike="noStrike" dirty="0">
                          <a:effectLst/>
                          <a:latin typeface="Century Gothic" panose="020B0502020202020204" pitchFamily="34" charset="0"/>
                        </a:rPr>
                        <a:t>Medisinske årsaker, </a:t>
                      </a:r>
                      <a:r>
                        <a:rPr lang="nb-NO" sz="1100" u="none" strike="noStrike" dirty="0" smtClean="0">
                          <a:effectLst/>
                          <a:latin typeface="Century Gothic" panose="020B0502020202020204" pitchFamily="34" charset="0"/>
                        </a:rPr>
                        <a:t>organstatus</a:t>
                      </a:r>
                      <a:endParaRPr lang="nb-NO" sz="1100" b="0" i="0" u="none" strike="noStrike" dirty="0"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100" u="none" strike="noStrike" dirty="0" smtClean="0">
                          <a:effectLst/>
                          <a:latin typeface="Century Gothic" panose="020B0502020202020204" pitchFamily="34" charset="0"/>
                        </a:rPr>
                        <a:t>22</a:t>
                      </a:r>
                      <a:endParaRPr lang="nb-NO" sz="1100" b="1" i="0" u="none" strike="noStrike" dirty="0"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nb-NO" sz="1100" u="none" strike="noStrike" dirty="0">
                          <a:effectLst/>
                          <a:latin typeface="Century Gothic" panose="020B0502020202020204" pitchFamily="34" charset="0"/>
                        </a:rPr>
                        <a:t>Andre årsaker</a:t>
                      </a:r>
                      <a:endParaRPr lang="nb-NO" sz="1100" b="0" i="0" u="none" strike="noStrike" dirty="0"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100" u="none" strike="noStrike" dirty="0" smtClean="0"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  <a:endParaRPr lang="nb-NO" sz="1100" b="1" i="0" u="none" strike="noStrike" dirty="0"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u="none" strike="noStrike" dirty="0">
                          <a:effectLst/>
                          <a:latin typeface="Century Gothic" panose="020B0502020202020204" pitchFamily="34" charset="0"/>
                        </a:rPr>
                        <a:t>Totalt antall meldte </a:t>
                      </a:r>
                      <a:endParaRPr lang="nb-NO" sz="1100" b="1" i="0" u="none" strike="noStrike" dirty="0"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100" u="none" strike="noStrike" dirty="0" smtClean="0">
                          <a:effectLst/>
                          <a:latin typeface="Century Gothic" panose="020B0502020202020204" pitchFamily="34" charset="0"/>
                        </a:rPr>
                        <a:t>80</a:t>
                      </a:r>
                      <a:endParaRPr lang="nb-NO" sz="1100" b="1" i="0" u="none" strike="noStrike" dirty="0"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643512" y="6433083"/>
            <a:ext cx="3313112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nb-NO" altLang="nb-NO" sz="1000" dirty="0">
                <a:solidFill>
                  <a:schemeClr val="bg1">
                    <a:lumMod val="50000"/>
                  </a:schemeClr>
                </a:solidFill>
                <a:latin typeface="Arial" charset="0"/>
                <a:cs typeface="Times New Roman" pitchFamily="18" charset="0"/>
              </a:rPr>
              <a:t>Per Arne Bakkan, Ledende </a:t>
            </a:r>
            <a:r>
              <a:rPr lang="nb-NO" altLang="nb-NO" sz="1000" dirty="0" err="1">
                <a:solidFill>
                  <a:schemeClr val="bg1">
                    <a:lumMod val="50000"/>
                  </a:schemeClr>
                </a:solidFill>
                <a:latin typeface="Arial" charset="0"/>
                <a:cs typeface="Times New Roman" pitchFamily="18" charset="0"/>
              </a:rPr>
              <a:t>transplantasjonskoordinator</a:t>
            </a:r>
            <a:endParaRPr lang="nb-NO" altLang="nb-NO" sz="1000" dirty="0">
              <a:solidFill>
                <a:schemeClr val="bg1">
                  <a:lumMod val="50000"/>
                </a:schemeClr>
              </a:solidFill>
              <a:latin typeface="Arial" charset="0"/>
              <a:cs typeface="Times New Roman" pitchFamily="18" charset="0"/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801901080"/>
              </p:ext>
            </p:extLst>
          </p:nvPr>
        </p:nvGraphicFramePr>
        <p:xfrm>
          <a:off x="139267" y="3638550"/>
          <a:ext cx="11501443" cy="24666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97838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US - Overordne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US - Overordnet" id="{F725D9B7-581D-4B18-9B40-92318DDFB618}" vid="{727EF508-B9FB-409F-8ED7-3BDCD2817A39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3475</TotalTime>
  <Words>1301</Words>
  <Application>Microsoft Office PowerPoint</Application>
  <PresentationFormat>Widescreen</PresentationFormat>
  <Paragraphs>511</Paragraphs>
  <Slides>9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7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9</vt:i4>
      </vt:variant>
    </vt:vector>
  </HeadingPairs>
  <TitlesOfParts>
    <vt:vector size="17" baseType="lpstr">
      <vt:lpstr>Andalus</vt:lpstr>
      <vt:lpstr>Arial</vt:lpstr>
      <vt:lpstr>Calibri</vt:lpstr>
      <vt:lpstr>Century Gothic</vt:lpstr>
      <vt:lpstr>Soho Gothic W01 Light</vt:lpstr>
      <vt:lpstr>Times New Roman</vt:lpstr>
      <vt:lpstr>ヒラギノ角ゴ Pro W3</vt:lpstr>
      <vt:lpstr>OUS - Overordnet</vt:lpstr>
      <vt:lpstr>PowerPoint-presentasjon</vt:lpstr>
      <vt:lpstr>Tallene i denne rapporten baserer seg på det som er henvist av mulige donorer til transplantasjonskoordinatorene på OUS, Rikshospitalet i perioden 1.januar tom 31.mars 2022 </vt:lpstr>
      <vt:lpstr>PowerPoint-presentasjon</vt:lpstr>
      <vt:lpstr>Meldte mulige-  og realiserte donorer 1.januar – 31.mars 2022 </vt:lpstr>
      <vt:lpstr>Aktivitet pr. helseregion 1.januar – 31.mars 2022</vt:lpstr>
      <vt:lpstr>PowerPoint-presentasjon</vt:lpstr>
      <vt:lpstr>PowerPoint-presentasjon</vt:lpstr>
      <vt:lpstr>PowerPoint-presentasjon</vt:lpstr>
      <vt:lpstr>PowerPoint-presentasjon</vt:lpstr>
    </vt:vector>
  </TitlesOfParts>
  <Company>Oslo universitetssykehus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Per Arne Bakkan</dc:creator>
  <cp:lastModifiedBy>Per Arne Bakkan</cp:lastModifiedBy>
  <cp:revision>224</cp:revision>
  <cp:lastPrinted>2022-04-06T11:51:06Z</cp:lastPrinted>
  <dcterms:created xsi:type="dcterms:W3CDTF">2019-07-18T06:56:52Z</dcterms:created>
  <dcterms:modified xsi:type="dcterms:W3CDTF">2022-04-06T12:15:47Z</dcterms:modified>
</cp:coreProperties>
</file>