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5" r:id="rId4"/>
    <p:sldId id="296" r:id="rId5"/>
    <p:sldId id="297" r:id="rId6"/>
    <p:sldId id="299" r:id="rId7"/>
    <p:sldId id="302" r:id="rId8"/>
    <p:sldId id="303" r:id="rId9"/>
    <p:sldId id="306" r:id="rId10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5540B0"/>
    <a:srgbClr val="004A92"/>
    <a:srgbClr val="552579"/>
    <a:srgbClr val="AFCA0B"/>
    <a:srgbClr val="004A9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 stil 2 –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stil 2 – uthevin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stil 2 – uthev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ys stil 1 – uthev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iddels stil 4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0509376103395E-2"/>
          <c:y val="3.2221171940167249E-2"/>
          <c:w val="0.96929490623896608"/>
          <c:h val="0.8558652564844332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Avslagsprosent 2017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aseline="0" smtClean="0"/>
                      <a:t>22 %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BC-4D79-8E8E-6CBB1E49D0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aseline="0" smtClean="0"/>
                      <a:t>15 %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C-4D79-8E8E-6CBB1E49D0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aseline="0" smtClean="0"/>
                      <a:t>20 %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BC-4D79-8E8E-6CBB1E49D0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aseline="0" smtClean="0"/>
                      <a:t>22 %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C-4D79-8E8E-6CBB1E49D08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aseline="0" dirty="0" smtClean="0"/>
                      <a:t>18 %</a:t>
                    </a:r>
                    <a:endParaRPr lang="en-US" sz="10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BC-4D79-8E8E-6CBB1E49D08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23 %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BC-4D79-8E8E-6CBB1E49D08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20 %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BC-4D79-8E8E-6CBB1E49D08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21 %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BC-4D79-8E8E-6CBB1E49D08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16 %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BC-4D79-8E8E-6CBB1E49D08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17 %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C-4D79-8E8E-6CBB1E49D08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BC-4D79-8E8E-6CBB1E49D08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BC-4D79-8E8E-6CBB1E49D08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24 %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BC-4D79-8E8E-6CBB1E49D08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26 %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BC-4D79-8E8E-6CBB1E49D08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24 %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BC-4D79-8E8E-6CBB1E49D08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mtClean="0"/>
                      <a:t>22 %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BC-4D79-8E8E-6CBB1E49D08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 smtClean="0"/>
                      <a:t>23 %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BC-4D79-8E8E-6CBB1E49D08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2A429FEE-265A-4D9A-85BC-E8C8EBDA9679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7BC-4D79-8E8E-6CBB1E49D08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621D395C-6903-485F-952B-A58F004E141C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7BC-4D79-8E8E-6CBB1E49D08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EBCE384-C9C6-4855-A268-A7FD30A54D82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D7BC-4D79-8E8E-6CBB1E49D08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334DCB1-8DB7-44AF-BEA2-A1BAF694AA2B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D7BC-4D79-8E8E-6CBB1E49D08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6B85BBC9-E00C-4F5B-87AF-E1B06285BB6A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D7BC-4D79-8E8E-6CBB1E49D08C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7226EB29-BA3B-4BB3-A93D-2A36033F6D51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D7BC-4D79-8E8E-6CBB1E49D08C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2DD50E5-08CC-49E6-8C3C-D33F285A9638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D7BC-4D79-8E8E-6CBB1E49D08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D6D8FDB8-A961-4C35-AC9D-FF90495DCBC5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D7BC-4D79-8E8E-6CBB1E49D08C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E553429-A553-41FD-9985-9EAC9928919C}" type="VALUE">
                      <a:rPr lang="en-US" smtClean="0"/>
                      <a:pPr/>
                      <a:t>[VERDI]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D7BC-4D79-8E8E-6CBB1E49D08C}"/>
                </c:ext>
              </c:extLst>
            </c:dLbl>
            <c:dLbl>
              <c:idx val="26"/>
              <c:layout>
                <c:manualLayout>
                  <c:x val="-1.3383946664275897E-2"/>
                  <c:y val="-4.1832560927895772E-2"/>
                </c:manualLayout>
              </c:layout>
              <c:tx>
                <c:rich>
                  <a:bodyPr/>
                  <a:lstStyle/>
                  <a:p>
                    <a:fld id="{094EE1F6-1B77-439C-AEE5-386F8631A6B7}" type="VALUE">
                      <a:rPr lang="en-US" smtClean="0"/>
                      <a:pPr/>
                      <a:t>[VERDI]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17623979878745E-2"/>
                      <c:h val="9.06669920695216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D7BC-4D79-8E8E-6CBB1E49D08C}"/>
                </c:ext>
              </c:extLst>
            </c:dLbl>
            <c:dLbl>
              <c:idx val="27"/>
              <c:layout>
                <c:manualLayout>
                  <c:x val="-1.5324094106635213E-2"/>
                  <c:y val="-4.58921463813158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21</a:t>
                    </a:r>
                    <a:r>
                      <a:rPr lang="en-US" baseline="0" dirty="0" smtClean="0"/>
                      <a:t>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79060246983687E-2"/>
                      <c:h val="8.70051152252177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D7BC-4D79-8E8E-6CBB1E49D08C}"/>
                </c:ext>
              </c:extLst>
            </c:dLbl>
            <c:dLbl>
              <c:idx val="28"/>
              <c:layout>
                <c:manualLayout>
                  <c:x val="-2.4142412555354254E-2"/>
                  <c:y val="-1.48080044977381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86E469-313A-4A91-8656-A4296E868601}" type="VALUE">
                      <a:rPr lang="en-US" smtClean="0"/>
                      <a:pPr>
                        <a:defRPr sz="1000"/>
                      </a:pPr>
                      <a:t>[VERDI]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79060246983687E-2"/>
                      <c:h val="8.22259376878037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D7BC-4D79-8E8E-6CBB1E49D08C}"/>
                </c:ext>
              </c:extLst>
            </c:dLbl>
            <c:dLbl>
              <c:idx val="29"/>
              <c:layout>
                <c:manualLayout>
                  <c:x val="-1.7440997495560474E-2"/>
                  <c:y val="-1.9374843017867835E-2"/>
                </c:manualLayout>
              </c:layout>
              <c:tx>
                <c:rich>
                  <a:bodyPr/>
                  <a:lstStyle/>
                  <a:p>
                    <a:fld id="{BD6323F7-24AD-45D8-BE19-D6AEF59D6DBB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159482263289297E-2"/>
                      <c:h val="3.63584739472735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F4E-4092-887B-0A4D9453EAE6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3ACD6222-5ECF-463F-A397-903C908DA992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9A-4A02-B074-53AF77807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'Ark1'!$A$2:$A$33</c:f>
              <c:strCache>
                <c:ptCount val="32"/>
                <c:pt idx="0">
                  <c:v>Mars 2017</c:v>
                </c:pt>
                <c:pt idx="1">
                  <c:v>Juni 2017</c:v>
                </c:pt>
                <c:pt idx="2">
                  <c:v>Sept 2017</c:v>
                </c:pt>
                <c:pt idx="3">
                  <c:v>Des 2017</c:v>
                </c:pt>
                <c:pt idx="4">
                  <c:v>Mars 2018</c:v>
                </c:pt>
                <c:pt idx="5">
                  <c:v>Juni 2018</c:v>
                </c:pt>
                <c:pt idx="6">
                  <c:v>Sept 2018</c:v>
                </c:pt>
                <c:pt idx="7">
                  <c:v>Desr 2018</c:v>
                </c:pt>
                <c:pt idx="8">
                  <c:v>Mars 2019</c:v>
                </c:pt>
                <c:pt idx="9">
                  <c:v>Juni 2019</c:v>
                </c:pt>
                <c:pt idx="10">
                  <c:v>Sept 2019</c:v>
                </c:pt>
                <c:pt idx="11">
                  <c:v>Des 2019</c:v>
                </c:pt>
                <c:pt idx="12">
                  <c:v>Mars 2020</c:v>
                </c:pt>
                <c:pt idx="13">
                  <c:v>Juni 2020</c:v>
                </c:pt>
                <c:pt idx="14">
                  <c:v>Sept 2020</c:v>
                </c:pt>
                <c:pt idx="15">
                  <c:v>Des 2020</c:v>
                </c:pt>
                <c:pt idx="16">
                  <c:v>Mars 2021</c:v>
                </c:pt>
                <c:pt idx="17">
                  <c:v>Juni 2021</c:v>
                </c:pt>
                <c:pt idx="18">
                  <c:v>Sept 2021</c:v>
                </c:pt>
                <c:pt idx="19">
                  <c:v>Des 2021</c:v>
                </c:pt>
                <c:pt idx="20">
                  <c:v>Mars 2022</c:v>
                </c:pt>
                <c:pt idx="21">
                  <c:v>Juni 2022</c:v>
                </c:pt>
                <c:pt idx="22">
                  <c:v>Sept 2022</c:v>
                </c:pt>
                <c:pt idx="23">
                  <c:v>Des 2022</c:v>
                </c:pt>
                <c:pt idx="24">
                  <c:v>Mars 2023</c:v>
                </c:pt>
                <c:pt idx="25">
                  <c:v>Juni 2023</c:v>
                </c:pt>
                <c:pt idx="26">
                  <c:v>Sept 2023</c:v>
                </c:pt>
                <c:pt idx="27">
                  <c:v>Des 2023</c:v>
                </c:pt>
                <c:pt idx="28">
                  <c:v>Mars 2024</c:v>
                </c:pt>
                <c:pt idx="29">
                  <c:v>Juni 2024</c:v>
                </c:pt>
                <c:pt idx="30">
                  <c:v>Sept 2024</c:v>
                </c:pt>
                <c:pt idx="31">
                  <c:v>Des 2024</c:v>
                </c:pt>
              </c:strCache>
            </c:strRef>
          </c:cat>
          <c:val>
            <c:numRef>
              <c:f>'Ark1'!$B$2:$B$33</c:f>
              <c:numCache>
                <c:formatCode>0</c:formatCode>
                <c:ptCount val="32"/>
                <c:pt idx="0">
                  <c:v>22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18</c:v>
                </c:pt>
                <c:pt idx="5">
                  <c:v>23</c:v>
                </c:pt>
                <c:pt idx="6">
                  <c:v>20</c:v>
                </c:pt>
                <c:pt idx="7">
                  <c:v>21</c:v>
                </c:pt>
                <c:pt idx="8">
                  <c:v>16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24</c:v>
                </c:pt>
                <c:pt idx="13">
                  <c:v>26</c:v>
                </c:pt>
                <c:pt idx="14">
                  <c:v>24</c:v>
                </c:pt>
                <c:pt idx="15">
                  <c:v>22</c:v>
                </c:pt>
                <c:pt idx="16">
                  <c:v>23</c:v>
                </c:pt>
                <c:pt idx="17">
                  <c:v>32</c:v>
                </c:pt>
                <c:pt idx="18">
                  <c:v>31</c:v>
                </c:pt>
                <c:pt idx="19">
                  <c:v>30</c:v>
                </c:pt>
                <c:pt idx="20">
                  <c:v>30</c:v>
                </c:pt>
                <c:pt idx="21">
                  <c:v>29</c:v>
                </c:pt>
                <c:pt idx="22">
                  <c:v>29</c:v>
                </c:pt>
                <c:pt idx="23">
                  <c:v>28</c:v>
                </c:pt>
                <c:pt idx="24">
                  <c:v>19</c:v>
                </c:pt>
                <c:pt idx="25">
                  <c:v>22</c:v>
                </c:pt>
                <c:pt idx="26">
                  <c:v>21</c:v>
                </c:pt>
                <c:pt idx="27">
                  <c:v>21</c:v>
                </c:pt>
                <c:pt idx="28">
                  <c:v>30</c:v>
                </c:pt>
                <c:pt idx="29">
                  <c:v>29</c:v>
                </c:pt>
                <c:pt idx="3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D7BC-4D79-8E8E-6CBB1E49D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64256"/>
        <c:axId val="141665792"/>
      </c:lineChart>
      <c:catAx>
        <c:axId val="1416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665792"/>
        <c:crosses val="autoZero"/>
        <c:auto val="1"/>
        <c:lblAlgn val="ctr"/>
        <c:lblOffset val="100"/>
        <c:noMultiLvlLbl val="0"/>
      </c:catAx>
      <c:valAx>
        <c:axId val="14166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6642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9608521963311E-2"/>
          <c:y val="3.4541577825159916E-2"/>
          <c:w val="0.92545504163002779"/>
          <c:h val="0.69100905135467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Realisert donasjon DBD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'Ark1'!$A$2:$A$34</c:f>
              <c:strCache>
                <c:ptCount val="33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Sandnessjøen</c:v>
                </c:pt>
                <c:pt idx="6">
                  <c:v>Hammerfest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Førde</c:v>
                </c:pt>
                <c:pt idx="17">
                  <c:v>OUS, Ullevål</c:v>
                </c:pt>
                <c:pt idx="18">
                  <c:v>OUS, Rikshospitalet</c:v>
                </c:pt>
                <c:pt idx="19">
                  <c:v>Ahus</c:v>
                </c:pt>
                <c:pt idx="20">
                  <c:v>Lovisenberg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Ringerike</c:v>
                </c:pt>
              </c:strCache>
            </c:strRef>
          </c:cat>
          <c:val>
            <c:numRef>
              <c:f>'Ark1'!$B$2:$B$34</c:f>
              <c:numCache>
                <c:formatCode>General</c:formatCode>
                <c:ptCount val="33"/>
                <c:pt idx="0">
                  <c:v>7</c:v>
                </c:pt>
                <c:pt idx="1">
                  <c:v>1</c:v>
                </c:pt>
                <c:pt idx="7">
                  <c:v>8</c:v>
                </c:pt>
                <c:pt idx="13">
                  <c:v>4</c:v>
                </c:pt>
                <c:pt idx="14">
                  <c:v>6</c:v>
                </c:pt>
                <c:pt idx="17">
                  <c:v>15</c:v>
                </c:pt>
                <c:pt idx="18">
                  <c:v>11</c:v>
                </c:pt>
                <c:pt idx="19">
                  <c:v>3</c:v>
                </c:pt>
                <c:pt idx="22">
                  <c:v>2</c:v>
                </c:pt>
                <c:pt idx="25">
                  <c:v>1</c:v>
                </c:pt>
                <c:pt idx="26">
                  <c:v>2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4B2-9213-D2EE71BE647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Realiserte donasjoner cDCD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'Ark1'!$A$2:$A$34</c:f>
              <c:strCache>
                <c:ptCount val="33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Sandnessjøen</c:v>
                </c:pt>
                <c:pt idx="6">
                  <c:v>Hammerfest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Førde</c:v>
                </c:pt>
                <c:pt idx="17">
                  <c:v>OUS, Ullevål</c:v>
                </c:pt>
                <c:pt idx="18">
                  <c:v>OUS, Rikshospitalet</c:v>
                </c:pt>
                <c:pt idx="19">
                  <c:v>Ahus</c:v>
                </c:pt>
                <c:pt idx="20">
                  <c:v>Lovisenberg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Ringerike</c:v>
                </c:pt>
              </c:strCache>
            </c:strRef>
          </c:cat>
          <c:val>
            <c:numRef>
              <c:f>'Ark1'!$C$2:$C$34</c:f>
              <c:numCache>
                <c:formatCode>General</c:formatCode>
                <c:ptCount val="33"/>
                <c:pt idx="0">
                  <c:v>2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  <c:pt idx="23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4B2-9213-D2EE71BE647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Actual donor- peroperative funn- cancer, organstatus mm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'Ark1'!$A$2:$A$34</c:f>
              <c:strCache>
                <c:ptCount val="33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Sandnessjøen</c:v>
                </c:pt>
                <c:pt idx="6">
                  <c:v>Hammerfest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Førde</c:v>
                </c:pt>
                <c:pt idx="17">
                  <c:v>OUS, Ullevål</c:v>
                </c:pt>
                <c:pt idx="18">
                  <c:v>OUS, Rikshospitalet</c:v>
                </c:pt>
                <c:pt idx="19">
                  <c:v>Ahus</c:v>
                </c:pt>
                <c:pt idx="20">
                  <c:v>Lovisenberg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Ringerike</c:v>
                </c:pt>
              </c:strCache>
            </c:strRef>
          </c:cat>
          <c:val>
            <c:numRef>
              <c:f>'Ark1'!$D$2:$D$34</c:f>
              <c:numCache>
                <c:formatCode>General</c:formatCode>
                <c:ptCount val="33"/>
                <c:pt idx="12">
                  <c:v>1</c:v>
                </c:pt>
                <c:pt idx="14">
                  <c:v>2</c:v>
                </c:pt>
                <c:pt idx="18">
                  <c:v>1</c:v>
                </c:pt>
                <c:pt idx="19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4B2-9213-D2EE71BE647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Samtykke foreligger, men ikke gjennomført av med årsaker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'Ark1'!$A$2:$A$34</c:f>
              <c:strCache>
                <c:ptCount val="33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Sandnessjøen</c:v>
                </c:pt>
                <c:pt idx="6">
                  <c:v>Hammerfest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Førde</c:v>
                </c:pt>
                <c:pt idx="17">
                  <c:v>OUS, Ullevål</c:v>
                </c:pt>
                <c:pt idx="18">
                  <c:v>OUS, Rikshospitalet</c:v>
                </c:pt>
                <c:pt idx="19">
                  <c:v>Ahus</c:v>
                </c:pt>
                <c:pt idx="20">
                  <c:v>Lovisenberg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Ringerike</c:v>
                </c:pt>
              </c:strCache>
            </c:strRef>
          </c:cat>
          <c:val>
            <c:numRef>
              <c:f>'Ark1'!$E$2:$E$34</c:f>
              <c:numCache>
                <c:formatCode>General</c:formatCode>
                <c:ptCount val="33"/>
                <c:pt idx="0">
                  <c:v>2</c:v>
                </c:pt>
                <c:pt idx="5">
                  <c:v>2</c:v>
                </c:pt>
                <c:pt idx="7">
                  <c:v>5</c:v>
                </c:pt>
                <c:pt idx="9">
                  <c:v>1</c:v>
                </c:pt>
                <c:pt idx="13">
                  <c:v>3</c:v>
                </c:pt>
                <c:pt idx="14">
                  <c:v>3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1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  <c:pt idx="27">
                  <c:v>1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8-44B2-9213-D2EE71BE647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Avslag (avdøde selv eller pårørende)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'Ark1'!$A$2:$A$34</c:f>
              <c:strCache>
                <c:ptCount val="33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Sandnessjøen</c:v>
                </c:pt>
                <c:pt idx="6">
                  <c:v>Hammerfest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Førde</c:v>
                </c:pt>
                <c:pt idx="17">
                  <c:v>OUS, Ullevål</c:v>
                </c:pt>
                <c:pt idx="18">
                  <c:v>OUS, Rikshospitalet</c:v>
                </c:pt>
                <c:pt idx="19">
                  <c:v>Ahus</c:v>
                </c:pt>
                <c:pt idx="20">
                  <c:v>Lovisenberg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Ringerike</c:v>
                </c:pt>
              </c:strCache>
            </c:strRef>
          </c:cat>
          <c:val>
            <c:numRef>
              <c:f>'Ark1'!$F$2:$F$34</c:f>
              <c:numCache>
                <c:formatCode>General</c:formatCode>
                <c:ptCount val="33"/>
                <c:pt idx="0">
                  <c:v>5</c:v>
                </c:pt>
                <c:pt idx="1">
                  <c:v>1</c:v>
                </c:pt>
                <c:pt idx="3">
                  <c:v>1</c:v>
                </c:pt>
                <c:pt idx="7">
                  <c:v>5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1</c:v>
                </c:pt>
                <c:pt idx="17">
                  <c:v>9</c:v>
                </c:pt>
                <c:pt idx="18">
                  <c:v>13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6">
                  <c:v>2</c:v>
                </c:pt>
                <c:pt idx="27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58-44B2-9213-D2EE71BE6476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Medisinske årsaker/organstaus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'Ark1'!$A$2:$A$34</c:f>
              <c:strCache>
                <c:ptCount val="33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Sandnessjøen</c:v>
                </c:pt>
                <c:pt idx="6">
                  <c:v>Hammerfest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Førde</c:v>
                </c:pt>
                <c:pt idx="17">
                  <c:v>OUS, Ullevål</c:v>
                </c:pt>
                <c:pt idx="18">
                  <c:v>OUS, Rikshospitalet</c:v>
                </c:pt>
                <c:pt idx="19">
                  <c:v>Ahus</c:v>
                </c:pt>
                <c:pt idx="20">
                  <c:v>Lovisenberg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Ringerike</c:v>
                </c:pt>
              </c:strCache>
            </c:strRef>
          </c:cat>
          <c:val>
            <c:numRef>
              <c:f>'Ark1'!$G$2:$G$34</c:f>
              <c:numCache>
                <c:formatCode>General</c:formatCode>
                <c:ptCount val="33"/>
                <c:pt idx="0">
                  <c:v>4</c:v>
                </c:pt>
                <c:pt idx="2">
                  <c:v>1</c:v>
                </c:pt>
                <c:pt idx="4">
                  <c:v>2</c:v>
                </c:pt>
                <c:pt idx="6">
                  <c:v>1</c:v>
                </c:pt>
                <c:pt idx="7">
                  <c:v>7</c:v>
                </c:pt>
                <c:pt idx="8">
                  <c:v>1</c:v>
                </c:pt>
                <c:pt idx="10">
                  <c:v>1</c:v>
                </c:pt>
                <c:pt idx="12">
                  <c:v>2</c:v>
                </c:pt>
                <c:pt idx="13">
                  <c:v>9</c:v>
                </c:pt>
                <c:pt idx="14">
                  <c:v>6</c:v>
                </c:pt>
                <c:pt idx="15">
                  <c:v>1</c:v>
                </c:pt>
                <c:pt idx="16">
                  <c:v>4</c:v>
                </c:pt>
                <c:pt idx="17">
                  <c:v>24</c:v>
                </c:pt>
                <c:pt idx="18">
                  <c:v>9</c:v>
                </c:pt>
                <c:pt idx="19">
                  <c:v>5</c:v>
                </c:pt>
                <c:pt idx="20">
                  <c:v>1</c:v>
                </c:pt>
                <c:pt idx="21">
                  <c:v>1</c:v>
                </c:pt>
                <c:pt idx="22">
                  <c:v>7</c:v>
                </c:pt>
                <c:pt idx="23">
                  <c:v>5</c:v>
                </c:pt>
                <c:pt idx="24">
                  <c:v>1</c:v>
                </c:pt>
                <c:pt idx="25">
                  <c:v>2</c:v>
                </c:pt>
                <c:pt idx="26">
                  <c:v>5</c:v>
                </c:pt>
                <c:pt idx="27">
                  <c:v>7</c:v>
                </c:pt>
                <c:pt idx="28">
                  <c:v>3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8-44B2-9213-D2EE71BE6476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'Ark1'!$A$2:$A$34</c:f>
              <c:strCache>
                <c:ptCount val="33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Sandnessjøen</c:v>
                </c:pt>
                <c:pt idx="6">
                  <c:v>Hammerfest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Førde</c:v>
                </c:pt>
                <c:pt idx="17">
                  <c:v>OUS, Ullevål</c:v>
                </c:pt>
                <c:pt idx="18">
                  <c:v>OUS, Rikshospitalet</c:v>
                </c:pt>
                <c:pt idx="19">
                  <c:v>Ahus</c:v>
                </c:pt>
                <c:pt idx="20">
                  <c:v>Lovisenberg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Ringerike</c:v>
                </c:pt>
              </c:strCache>
            </c:strRef>
          </c:cat>
          <c:val>
            <c:numRef>
              <c:f>'Ark1'!$H$2:$H$34</c:f>
              <c:numCache>
                <c:formatCode>General</c:formatCode>
                <c:ptCount val="33"/>
                <c:pt idx="7">
                  <c:v>1</c:v>
                </c:pt>
                <c:pt idx="25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58-44B2-9213-D2EE71BE6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2366208"/>
        <c:axId val="122384384"/>
      </c:barChart>
      <c:catAx>
        <c:axId val="12236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384384"/>
        <c:crosses val="autoZero"/>
        <c:auto val="1"/>
        <c:lblAlgn val="ctr"/>
        <c:lblOffset val="100"/>
        <c:noMultiLvlLbl val="0"/>
      </c:catAx>
      <c:valAx>
        <c:axId val="122384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366208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98879928226552E-2"/>
          <c:y val="8.1781112735350769E-2"/>
          <c:w val="0.93374854346938474"/>
          <c:h val="0.10179379656298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07739105663042E-2"/>
          <c:y val="5.3494112770024325E-2"/>
          <c:w val="0.95949226089433692"/>
          <c:h val="0.8216500648136977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Mulige donorer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217</c:v>
                </c:pt>
                <c:pt idx="1">
                  <c:v>250</c:v>
                </c:pt>
                <c:pt idx="2">
                  <c:v>251</c:v>
                </c:pt>
                <c:pt idx="3">
                  <c:v>224</c:v>
                </c:pt>
                <c:pt idx="4">
                  <c:v>239</c:v>
                </c:pt>
                <c:pt idx="5">
                  <c:v>242</c:v>
                </c:pt>
                <c:pt idx="6">
                  <c:v>236</c:v>
                </c:pt>
                <c:pt idx="7">
                  <c:v>263</c:v>
                </c:pt>
                <c:pt idx="8">
                  <c:v>302</c:v>
                </c:pt>
                <c:pt idx="9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9-469B-982B-19D9BCAC189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Realiserte donorer DBD+cDCD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'Ark1'!$C$2:$C$11</c:f>
              <c:numCache>
                <c:formatCode>General</c:formatCode>
                <c:ptCount val="10"/>
                <c:pt idx="0">
                  <c:v>80</c:v>
                </c:pt>
                <c:pt idx="1">
                  <c:v>78</c:v>
                </c:pt>
                <c:pt idx="2">
                  <c:v>87</c:v>
                </c:pt>
                <c:pt idx="3">
                  <c:v>68</c:v>
                </c:pt>
                <c:pt idx="4">
                  <c:v>84</c:v>
                </c:pt>
                <c:pt idx="5">
                  <c:v>77</c:v>
                </c:pt>
                <c:pt idx="6">
                  <c:v>73</c:v>
                </c:pt>
                <c:pt idx="7">
                  <c:v>83</c:v>
                </c:pt>
                <c:pt idx="8">
                  <c:v>87</c:v>
                </c:pt>
                <c:pt idx="9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9-469B-982B-19D9BCAC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830912"/>
        <c:axId val="135840896"/>
      </c:lineChart>
      <c:catAx>
        <c:axId val="1358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nb-NO"/>
          </a:p>
        </c:txPr>
        <c:crossAx val="135840896"/>
        <c:crosses val="autoZero"/>
        <c:auto val="1"/>
        <c:lblAlgn val="ctr"/>
        <c:lblOffset val="100"/>
        <c:noMultiLvlLbl val="0"/>
      </c:catAx>
      <c:valAx>
        <c:axId val="13584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nb-NO"/>
          </a:p>
        </c:txPr>
        <c:crossAx val="13583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9028057008011"/>
          <c:y val="0.71177929289484432"/>
          <c:w val="0.52882784336381738"/>
          <c:h val="0.18142332966752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BFC0F-1EC3-4931-9C73-E123E2A51994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nb-NO"/>
        </a:p>
      </dgm:t>
    </dgm:pt>
    <dgm:pt modelId="{49EAB6F7-1BF5-44E0-AF12-C11CB041DC0B}">
      <dgm:prSet phldrT="[Tekst]"/>
      <dgm:spPr/>
      <dgm:t>
        <a:bodyPr/>
        <a:lstStyle/>
        <a:p>
          <a:pPr rtl="0"/>
          <a:r>
            <a:rPr lang="nb-NO" b="0" dirty="0" smtClean="0">
              <a:latin typeface="Century Gothic" panose="020B0502020202020204" pitchFamily="34" charset="0"/>
            </a:rPr>
            <a:t>Meldte mulige- og realiserte donorer</a:t>
          </a:r>
          <a:endParaRPr lang="nb-NO" b="0" dirty="0"/>
        </a:p>
      </dgm:t>
    </dgm:pt>
    <dgm:pt modelId="{453CB0C5-BAE3-40E4-BAFD-6AEE9BCF8D7F}" type="parTrans" cxnId="{2C7E6DE0-0117-4546-A411-F5DA998F95E4}">
      <dgm:prSet/>
      <dgm:spPr/>
      <dgm:t>
        <a:bodyPr/>
        <a:lstStyle/>
        <a:p>
          <a:endParaRPr lang="nb-NO"/>
        </a:p>
      </dgm:t>
    </dgm:pt>
    <dgm:pt modelId="{0D54FE64-D28B-40C0-80B1-D8659D02361D}" type="sibTrans" cxnId="{2C7E6DE0-0117-4546-A411-F5DA998F95E4}">
      <dgm:prSet/>
      <dgm:spPr/>
      <dgm:t>
        <a:bodyPr/>
        <a:lstStyle/>
        <a:p>
          <a:endParaRPr lang="nb-NO"/>
        </a:p>
      </dgm:t>
    </dgm:pt>
    <dgm:pt modelId="{58B6F567-24E4-41D8-A462-F3A58FF86B08}">
      <dgm:prSet phldrT="[Tekst]"/>
      <dgm:spPr/>
      <dgm:t>
        <a:bodyPr/>
        <a:lstStyle/>
        <a:p>
          <a:endParaRPr lang="nb-NO" dirty="0" smtClean="0">
            <a:latin typeface="Century Gothic" panose="020B0502020202020204" pitchFamily="34" charset="0"/>
          </a:endParaRPr>
        </a:p>
        <a:p>
          <a:r>
            <a:rPr lang="nb-NO" dirty="0" smtClean="0">
              <a:latin typeface="Century Gothic" panose="020B0502020202020204" pitchFamily="34" charset="0"/>
            </a:rPr>
            <a:t>Pr 30.september 2024 har det vært meldt 287 mulige donorer. Av disse er 73 realisert (63 DBD og 10 </a:t>
          </a:r>
          <a:r>
            <a:rPr lang="nb-NO" dirty="0" err="1" smtClean="0">
              <a:latin typeface="Century Gothic" panose="020B0502020202020204" pitchFamily="34" charset="0"/>
            </a:rPr>
            <a:t>cDCD</a:t>
          </a:r>
          <a:r>
            <a:rPr lang="nb-NO" dirty="0" smtClean="0">
              <a:latin typeface="Century Gothic" panose="020B0502020202020204" pitchFamily="34" charset="0"/>
            </a:rPr>
            <a:t>). Dette tilsvarer 13,12 donorer PMP (~17,5 PMP/år).            </a:t>
          </a:r>
        </a:p>
        <a:p>
          <a:r>
            <a:rPr lang="nb-NO" dirty="0" smtClean="0">
              <a:latin typeface="Century Gothic" panose="020B0502020202020204" pitchFamily="34" charset="0"/>
            </a:rPr>
            <a:t>Befolkning 5 562 363.</a:t>
          </a:r>
          <a:endParaRPr lang="nb-NO" dirty="0"/>
        </a:p>
      </dgm:t>
    </dgm:pt>
    <dgm:pt modelId="{A88E4FE4-5224-44F7-81FD-38069ADCE67F}" type="parTrans" cxnId="{7EBB29E1-E6D5-4542-98CC-F7FC9205E88B}">
      <dgm:prSet/>
      <dgm:spPr/>
      <dgm:t>
        <a:bodyPr/>
        <a:lstStyle/>
        <a:p>
          <a:endParaRPr lang="nb-NO"/>
        </a:p>
      </dgm:t>
    </dgm:pt>
    <dgm:pt modelId="{3D097BDC-0B9F-4F03-914D-75AF8B1A53B9}" type="sibTrans" cxnId="{7EBB29E1-E6D5-4542-98CC-F7FC9205E88B}">
      <dgm:prSet/>
      <dgm:spPr/>
      <dgm:t>
        <a:bodyPr/>
        <a:lstStyle/>
        <a:p>
          <a:endParaRPr lang="nb-NO"/>
        </a:p>
      </dgm:t>
    </dgm:pt>
    <dgm:pt modelId="{39401185-B6B9-4E6B-9ED7-E6C373456387}">
      <dgm:prSet phldrT="[Tekst]"/>
      <dgm:spPr/>
      <dgm:t>
        <a:bodyPr/>
        <a:lstStyle/>
        <a:p>
          <a:pPr rtl="0"/>
          <a:r>
            <a:rPr lang="nb-NO" b="0" smtClean="0">
              <a:latin typeface="Century Gothic" panose="020B0502020202020204" pitchFamily="34" charset="0"/>
            </a:rPr>
            <a:t>Positive til organdonasjon</a:t>
          </a:r>
          <a:endParaRPr lang="nb-NO" b="0" dirty="0"/>
        </a:p>
      </dgm:t>
    </dgm:pt>
    <dgm:pt modelId="{81FD9D30-E6F5-4B44-A09A-24DCA4A44AA3}" type="parTrans" cxnId="{21A679BB-AA4D-45AC-964C-914F801E4EA3}">
      <dgm:prSet/>
      <dgm:spPr/>
      <dgm:t>
        <a:bodyPr/>
        <a:lstStyle/>
        <a:p>
          <a:endParaRPr lang="nb-NO"/>
        </a:p>
      </dgm:t>
    </dgm:pt>
    <dgm:pt modelId="{21E7F48B-913A-45FD-9422-869571F290CE}" type="sibTrans" cxnId="{21A679BB-AA4D-45AC-964C-914F801E4EA3}">
      <dgm:prSet/>
      <dgm:spPr/>
      <dgm:t>
        <a:bodyPr/>
        <a:lstStyle/>
        <a:p>
          <a:endParaRPr lang="nb-NO"/>
        </a:p>
      </dgm:t>
    </dgm:pt>
    <dgm:pt modelId="{38494270-9A82-44FC-8696-5E9817EFC6BD}">
      <dgm:prSet phldrT="[Teks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nb-NO" sz="1200" dirty="0" smtClean="0">
              <a:latin typeface="Century Gothic" panose="020B0502020202020204" pitchFamily="34" charset="0"/>
            </a:rPr>
            <a:t>69 % av 170 spurte pårørende har på avdødes eller egne vegne sagt ja til donasjon pr. 30.september 2024.</a:t>
          </a:r>
          <a:endParaRPr lang="nb-NO" sz="1200" dirty="0"/>
        </a:p>
      </dgm:t>
    </dgm:pt>
    <dgm:pt modelId="{B6073302-9412-46D8-914E-03B69BE79AB4}" type="parTrans" cxnId="{8332124C-7B48-48AF-83D1-8B71705E0969}">
      <dgm:prSet/>
      <dgm:spPr/>
      <dgm:t>
        <a:bodyPr/>
        <a:lstStyle/>
        <a:p>
          <a:endParaRPr lang="nb-NO"/>
        </a:p>
      </dgm:t>
    </dgm:pt>
    <dgm:pt modelId="{518F6591-69B4-4A8B-B957-42F83F833610}" type="sibTrans" cxnId="{8332124C-7B48-48AF-83D1-8B71705E0969}">
      <dgm:prSet/>
      <dgm:spPr/>
      <dgm:t>
        <a:bodyPr/>
        <a:lstStyle/>
        <a:p>
          <a:endParaRPr lang="nb-NO"/>
        </a:p>
      </dgm:t>
    </dgm:pt>
    <dgm:pt modelId="{02FC5861-9867-47A2-95B9-2238E9920A5E}">
      <dgm:prSet phldrT="[Tekst]"/>
      <dgm:spPr/>
      <dgm:t>
        <a:bodyPr/>
        <a:lstStyle/>
        <a:p>
          <a:pPr rtl="0"/>
          <a:r>
            <a:rPr lang="nb-NO" b="0" smtClean="0">
              <a:latin typeface="Century Gothic" panose="020B0502020202020204" pitchFamily="34" charset="0"/>
            </a:rPr>
            <a:t>Transplanterte organer</a:t>
          </a:r>
          <a:endParaRPr lang="nb-NO" b="0" dirty="0"/>
        </a:p>
      </dgm:t>
    </dgm:pt>
    <dgm:pt modelId="{502E4C50-E6BC-43FE-B538-AAC23E04660F}" type="parTrans" cxnId="{993B02ED-E2CB-45E4-9764-82D0DE56DC71}">
      <dgm:prSet/>
      <dgm:spPr/>
      <dgm:t>
        <a:bodyPr/>
        <a:lstStyle/>
        <a:p>
          <a:endParaRPr lang="nb-NO"/>
        </a:p>
      </dgm:t>
    </dgm:pt>
    <dgm:pt modelId="{6523C32A-DC47-45A9-BDBE-53C795A2B4C2}" type="sibTrans" cxnId="{993B02ED-E2CB-45E4-9764-82D0DE56DC71}">
      <dgm:prSet/>
      <dgm:spPr/>
      <dgm:t>
        <a:bodyPr/>
        <a:lstStyle/>
        <a:p>
          <a:endParaRPr lang="nb-NO"/>
        </a:p>
      </dgm:t>
    </dgm:pt>
    <dgm:pt modelId="{C42DA37D-BB22-408D-926A-AD99624AF21B}">
      <dgm:prSet phldrT="[Tekst]"/>
      <dgm:spPr/>
      <dgm:t>
        <a:bodyPr/>
        <a:lstStyle/>
        <a:p>
          <a:endParaRPr lang="nb-NO" dirty="0" smtClean="0">
            <a:latin typeface="Century Gothic" panose="020B0502020202020204" pitchFamily="34" charset="0"/>
          </a:endParaRPr>
        </a:p>
        <a:p>
          <a:r>
            <a:rPr lang="nb-NO" dirty="0" smtClean="0">
              <a:latin typeface="Century Gothic" panose="020B0502020202020204" pitchFamily="34" charset="0"/>
            </a:rPr>
            <a:t>Det er transplantert 307 organer til 278 pasienter ved utgangen av september 2024.</a:t>
          </a:r>
          <a:endParaRPr lang="nb-NO" dirty="0"/>
        </a:p>
      </dgm:t>
    </dgm:pt>
    <dgm:pt modelId="{A1DBCC26-67CB-4F2D-A267-969C9263DDFD}" type="parTrans" cxnId="{E2EABAD1-5F1E-44E7-B770-C9380076D7B7}">
      <dgm:prSet/>
      <dgm:spPr/>
      <dgm:t>
        <a:bodyPr/>
        <a:lstStyle/>
        <a:p>
          <a:endParaRPr lang="nb-NO"/>
        </a:p>
      </dgm:t>
    </dgm:pt>
    <dgm:pt modelId="{52A8528F-FAF1-496B-AF73-8A7E1806695A}" type="sibTrans" cxnId="{E2EABAD1-5F1E-44E7-B770-C9380076D7B7}">
      <dgm:prSet/>
      <dgm:spPr/>
      <dgm:t>
        <a:bodyPr/>
        <a:lstStyle/>
        <a:p>
          <a:endParaRPr lang="nb-NO"/>
        </a:p>
      </dgm:t>
    </dgm:pt>
    <dgm:pt modelId="{DDD77EA1-92EE-4C65-897D-23DCF0D466C6}">
      <dgm:prSet/>
      <dgm:spPr/>
      <dgm:t>
        <a:bodyPr/>
        <a:lstStyle/>
        <a:p>
          <a:endParaRPr lang="nb-NO" dirty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9CB86B9B-BCDD-48D5-8DD3-0B1CAF2135FA}" type="parTrans" cxnId="{BFC7E063-B444-4300-8088-829B78A0E4F6}">
      <dgm:prSet/>
      <dgm:spPr/>
      <dgm:t>
        <a:bodyPr/>
        <a:lstStyle/>
        <a:p>
          <a:endParaRPr lang="nb-NO"/>
        </a:p>
      </dgm:t>
    </dgm:pt>
    <dgm:pt modelId="{74940FEF-DA25-41C1-BD20-6FCEC23B064E}" type="sibTrans" cxnId="{BFC7E063-B444-4300-8088-829B78A0E4F6}">
      <dgm:prSet/>
      <dgm:spPr/>
      <dgm:t>
        <a:bodyPr/>
        <a:lstStyle/>
        <a:p>
          <a:endParaRPr lang="nb-NO"/>
        </a:p>
      </dgm:t>
    </dgm:pt>
    <dgm:pt modelId="{1939877C-8094-4BE9-BB93-BE5CCB52936E}">
      <dgm:prSet/>
      <dgm:spPr/>
      <dgm:t>
        <a:bodyPr/>
        <a:lstStyle/>
        <a:p>
          <a:r>
            <a:rPr lang="nb-NO" dirty="0" smtClean="0">
              <a:latin typeface="Century Gothic" panose="020B0502020202020204" pitchFamily="34" charset="0"/>
            </a:rPr>
            <a:t>Tilsvarende tall for 2023 var 302 mulige- og 87 realiserte donorer (DBD 75 og </a:t>
          </a:r>
          <a:r>
            <a:rPr lang="nb-NO" dirty="0" err="1" smtClean="0">
              <a:latin typeface="Century Gothic" panose="020B0502020202020204" pitchFamily="34" charset="0"/>
            </a:rPr>
            <a:t>cDCD</a:t>
          </a:r>
          <a:r>
            <a:rPr lang="nb-NO" dirty="0" smtClean="0">
              <a:latin typeface="Century Gothic" panose="020B0502020202020204" pitchFamily="34" charset="0"/>
            </a:rPr>
            <a:t> 12) . PMP 15,78  (~21 PMP / år).</a:t>
          </a:r>
          <a:endParaRPr lang="nb-NO" dirty="0">
            <a:latin typeface="Century Gothic" panose="020B0502020202020204" pitchFamily="34" charset="0"/>
          </a:endParaRPr>
        </a:p>
      </dgm:t>
    </dgm:pt>
    <dgm:pt modelId="{3D8EF9BD-22B4-4A9F-91EC-62684725F834}" type="parTrans" cxnId="{B3D38072-7CBE-4FD2-BD29-4AF2B60014C8}">
      <dgm:prSet/>
      <dgm:spPr/>
      <dgm:t>
        <a:bodyPr/>
        <a:lstStyle/>
        <a:p>
          <a:endParaRPr lang="nb-NO"/>
        </a:p>
      </dgm:t>
    </dgm:pt>
    <dgm:pt modelId="{EBBCE099-F994-4491-BF98-734B2CDF92E8}" type="sibTrans" cxnId="{B3D38072-7CBE-4FD2-BD29-4AF2B60014C8}">
      <dgm:prSet/>
      <dgm:spPr/>
      <dgm:t>
        <a:bodyPr/>
        <a:lstStyle/>
        <a:p>
          <a:endParaRPr lang="nb-NO"/>
        </a:p>
      </dgm:t>
    </dgm:pt>
    <dgm:pt modelId="{0DC26EAD-7247-4F49-B5DD-D6AFD5F37460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nb-NO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B34DDD3-D7B8-4853-9166-4E9709AC4E2A}" type="parTrans" cxnId="{64A42672-E933-49AE-96CD-2DCC313DB3AF}">
      <dgm:prSet/>
      <dgm:spPr/>
      <dgm:t>
        <a:bodyPr/>
        <a:lstStyle/>
        <a:p>
          <a:endParaRPr lang="nb-NO"/>
        </a:p>
      </dgm:t>
    </dgm:pt>
    <dgm:pt modelId="{72FAAE6C-113D-43E3-A9EB-C1728EA54E0B}" type="sibTrans" cxnId="{64A42672-E933-49AE-96CD-2DCC313DB3AF}">
      <dgm:prSet/>
      <dgm:spPr/>
      <dgm:t>
        <a:bodyPr/>
        <a:lstStyle/>
        <a:p>
          <a:endParaRPr lang="nb-NO"/>
        </a:p>
      </dgm:t>
    </dgm:pt>
    <dgm:pt modelId="{98481FE0-9742-465F-8CDA-1806B0ACA233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nb-NO" sz="1200" dirty="0" smtClean="0">
              <a:latin typeface="Century Gothic" panose="020B0502020202020204" pitchFamily="34" charset="0"/>
            </a:rPr>
            <a:t>I tillegg til de 73 realiserte donasjonene har pårørende i 45 tilfeller vært positive til donasjon, men donasjon lot seg ikke gjennomføre av medisinske årsaker (ikke oppfylt kriterier for opphørt hjernesirkulasjon, medisinske årsaker, organstatus, hjertestans mm).</a:t>
          </a:r>
          <a:endParaRPr lang="nb-NO" sz="1200" dirty="0">
            <a:latin typeface="Century Gothic" panose="020B0502020202020204" pitchFamily="34" charset="0"/>
          </a:endParaRPr>
        </a:p>
      </dgm:t>
    </dgm:pt>
    <dgm:pt modelId="{5007634F-59A3-4634-8F74-107ED2A368A2}" type="parTrans" cxnId="{8AB1BB25-C801-4224-A7B9-BADE23B05F60}">
      <dgm:prSet/>
      <dgm:spPr/>
      <dgm:t>
        <a:bodyPr/>
        <a:lstStyle/>
        <a:p>
          <a:endParaRPr lang="nb-NO"/>
        </a:p>
      </dgm:t>
    </dgm:pt>
    <dgm:pt modelId="{5312E65D-9B6F-403B-914E-A3263956BCE7}" type="sibTrans" cxnId="{8AB1BB25-C801-4224-A7B9-BADE23B05F60}">
      <dgm:prSet/>
      <dgm:spPr/>
      <dgm:t>
        <a:bodyPr/>
        <a:lstStyle/>
        <a:p>
          <a:endParaRPr lang="nb-NO"/>
        </a:p>
      </dgm:t>
    </dgm:pt>
    <dgm:pt modelId="{5F156771-4E79-44DF-8CB2-BC9DFC8F114C}">
      <dgm:prSet/>
      <dgm:spPr/>
      <dgm:t>
        <a:bodyPr/>
        <a:lstStyle/>
        <a:p>
          <a:endParaRPr lang="nb-NO" dirty="0">
            <a:solidFill>
              <a:schemeClr val="accent1">
                <a:lumMod val="40000"/>
                <a:lumOff val="60000"/>
              </a:schemeClr>
            </a:solidFill>
            <a:latin typeface="Century Gothic" panose="020B0502020202020204" pitchFamily="34" charset="0"/>
          </a:endParaRPr>
        </a:p>
      </dgm:t>
    </dgm:pt>
    <dgm:pt modelId="{D4B79595-E24C-47BE-A572-C803BCC9C531}" type="parTrans" cxnId="{078364AD-70B4-442E-B201-88ABD869EEE7}">
      <dgm:prSet/>
      <dgm:spPr/>
      <dgm:t>
        <a:bodyPr/>
        <a:lstStyle/>
        <a:p>
          <a:endParaRPr lang="nb-NO"/>
        </a:p>
      </dgm:t>
    </dgm:pt>
    <dgm:pt modelId="{E34FA9B7-7EA7-40EE-BCA8-72D1997BEF65}" type="sibTrans" cxnId="{078364AD-70B4-442E-B201-88ABD869EEE7}">
      <dgm:prSet/>
      <dgm:spPr/>
      <dgm:t>
        <a:bodyPr/>
        <a:lstStyle/>
        <a:p>
          <a:endParaRPr lang="nb-NO"/>
        </a:p>
      </dgm:t>
    </dgm:pt>
    <dgm:pt modelId="{CCC6F7EC-7074-4C8F-930E-6B2459FB3E6A}">
      <dgm:prSet/>
      <dgm:spPr/>
      <dgm:t>
        <a:bodyPr/>
        <a:lstStyle/>
        <a:p>
          <a:r>
            <a:rPr lang="nb-NO" dirty="0" smtClean="0">
              <a:latin typeface="Century Gothic" panose="020B0502020202020204" pitchFamily="34" charset="0"/>
            </a:rPr>
            <a:t>I 2023 til samme tid var tallene 317 organer til 286 pasienter.</a:t>
          </a:r>
          <a:endParaRPr lang="nb-NO" dirty="0">
            <a:latin typeface="Century Gothic" panose="020B0502020202020204" pitchFamily="34" charset="0"/>
          </a:endParaRPr>
        </a:p>
      </dgm:t>
    </dgm:pt>
    <dgm:pt modelId="{D97C2A11-CCD4-4ED0-A68C-50B76D19F81E}" type="parTrans" cxnId="{4C109CB2-14CE-43BF-A7EB-37BC2FFE5E94}">
      <dgm:prSet/>
      <dgm:spPr/>
      <dgm:t>
        <a:bodyPr/>
        <a:lstStyle/>
        <a:p>
          <a:endParaRPr lang="nb-NO"/>
        </a:p>
      </dgm:t>
    </dgm:pt>
    <dgm:pt modelId="{463E01E2-FC05-40F4-A4A3-E0245A8768C8}" type="sibTrans" cxnId="{4C109CB2-14CE-43BF-A7EB-37BC2FFE5E94}">
      <dgm:prSet/>
      <dgm:spPr/>
      <dgm:t>
        <a:bodyPr/>
        <a:lstStyle/>
        <a:p>
          <a:endParaRPr lang="nb-NO"/>
        </a:p>
      </dgm:t>
    </dgm:pt>
    <dgm:pt modelId="{095CD17F-D30E-45BE-AAF1-A2E8FA581470}" type="pres">
      <dgm:prSet presAssocID="{A94BFC0F-1EC3-4931-9C73-E123E2A519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D97EED1-7F3C-4B76-8C30-763D1A1D4D6A}" type="pres">
      <dgm:prSet presAssocID="{A94BFC0F-1EC3-4931-9C73-E123E2A51994}" presName="tSp" presStyleCnt="0"/>
      <dgm:spPr/>
      <dgm:t>
        <a:bodyPr/>
        <a:lstStyle/>
        <a:p>
          <a:endParaRPr lang="nb-NO"/>
        </a:p>
      </dgm:t>
    </dgm:pt>
    <dgm:pt modelId="{FC83B891-6EC7-42C7-8949-0C106094244D}" type="pres">
      <dgm:prSet presAssocID="{A94BFC0F-1EC3-4931-9C73-E123E2A51994}" presName="bSp" presStyleCnt="0"/>
      <dgm:spPr/>
      <dgm:t>
        <a:bodyPr/>
        <a:lstStyle/>
        <a:p>
          <a:endParaRPr lang="nb-NO"/>
        </a:p>
      </dgm:t>
    </dgm:pt>
    <dgm:pt modelId="{A5192380-2BB7-4303-9A11-FE75FB7C42AB}" type="pres">
      <dgm:prSet presAssocID="{A94BFC0F-1EC3-4931-9C73-E123E2A51994}" presName="process" presStyleCnt="0"/>
      <dgm:spPr/>
      <dgm:t>
        <a:bodyPr/>
        <a:lstStyle/>
        <a:p>
          <a:endParaRPr lang="nb-NO"/>
        </a:p>
      </dgm:t>
    </dgm:pt>
    <dgm:pt modelId="{59C77569-3B69-48D0-87D2-761CD2CB356A}" type="pres">
      <dgm:prSet presAssocID="{49EAB6F7-1BF5-44E0-AF12-C11CB041DC0B}" presName="composite1" presStyleCnt="0"/>
      <dgm:spPr/>
      <dgm:t>
        <a:bodyPr/>
        <a:lstStyle/>
        <a:p>
          <a:endParaRPr lang="nb-NO"/>
        </a:p>
      </dgm:t>
    </dgm:pt>
    <dgm:pt modelId="{3C6DF8AA-CB55-4E50-AF34-F1B681A7DE29}" type="pres">
      <dgm:prSet presAssocID="{49EAB6F7-1BF5-44E0-AF12-C11CB041DC0B}" presName="dummyNode1" presStyleLbl="node1" presStyleIdx="0" presStyleCnt="3"/>
      <dgm:spPr/>
      <dgm:t>
        <a:bodyPr/>
        <a:lstStyle/>
        <a:p>
          <a:endParaRPr lang="nb-NO"/>
        </a:p>
      </dgm:t>
    </dgm:pt>
    <dgm:pt modelId="{62071335-7293-4479-A1CC-E2F3E2A93295}" type="pres">
      <dgm:prSet presAssocID="{49EAB6F7-1BF5-44E0-AF12-C11CB041DC0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8C2695D-A3C4-43EA-9168-E6B6571CE2DC}" type="pres">
      <dgm:prSet presAssocID="{49EAB6F7-1BF5-44E0-AF12-C11CB041DC0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E63932F-1253-4ACB-8B0D-99B719B73CF5}" type="pres">
      <dgm:prSet presAssocID="{49EAB6F7-1BF5-44E0-AF12-C11CB041DC0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A5D6852-9D01-4A09-8D3B-DCC9ADA0D7B0}" type="pres">
      <dgm:prSet presAssocID="{49EAB6F7-1BF5-44E0-AF12-C11CB041DC0B}" presName="connSite1" presStyleCnt="0"/>
      <dgm:spPr/>
      <dgm:t>
        <a:bodyPr/>
        <a:lstStyle/>
        <a:p>
          <a:endParaRPr lang="nb-NO"/>
        </a:p>
      </dgm:t>
    </dgm:pt>
    <dgm:pt modelId="{D0C5DB76-5B69-4811-887B-475FAE2C24F2}" type="pres">
      <dgm:prSet presAssocID="{0D54FE64-D28B-40C0-80B1-D8659D02361D}" presName="Name9" presStyleLbl="sibTrans2D1" presStyleIdx="0" presStyleCnt="2" custLinFactNeighborX="-242" custLinFactNeighborY="-9208"/>
      <dgm:spPr/>
      <dgm:t>
        <a:bodyPr/>
        <a:lstStyle/>
        <a:p>
          <a:endParaRPr lang="nb-NO"/>
        </a:p>
      </dgm:t>
    </dgm:pt>
    <dgm:pt modelId="{B8B8CC1A-F6BA-4C95-A715-865C5CAAD1BB}" type="pres">
      <dgm:prSet presAssocID="{39401185-B6B9-4E6B-9ED7-E6C373456387}" presName="composite2" presStyleCnt="0"/>
      <dgm:spPr/>
      <dgm:t>
        <a:bodyPr/>
        <a:lstStyle/>
        <a:p>
          <a:endParaRPr lang="nb-NO"/>
        </a:p>
      </dgm:t>
    </dgm:pt>
    <dgm:pt modelId="{5E76DD82-4726-4918-8A7D-7966876507EE}" type="pres">
      <dgm:prSet presAssocID="{39401185-B6B9-4E6B-9ED7-E6C373456387}" presName="dummyNode2" presStyleLbl="node1" presStyleIdx="0" presStyleCnt="3"/>
      <dgm:spPr/>
      <dgm:t>
        <a:bodyPr/>
        <a:lstStyle/>
        <a:p>
          <a:endParaRPr lang="nb-NO"/>
        </a:p>
      </dgm:t>
    </dgm:pt>
    <dgm:pt modelId="{C4BE25FA-A1B5-4060-9097-7087BE2D20D1}" type="pres">
      <dgm:prSet presAssocID="{39401185-B6B9-4E6B-9ED7-E6C37345638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9579533-B70E-4213-859C-6B9CB85DF690}" type="pres">
      <dgm:prSet presAssocID="{39401185-B6B9-4E6B-9ED7-E6C37345638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ED4F0F2-A14C-4483-84D4-00EA9EEC53DF}" type="pres">
      <dgm:prSet presAssocID="{39401185-B6B9-4E6B-9ED7-E6C37345638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6C0DA56-7067-47B8-9C75-4B81076C9967}" type="pres">
      <dgm:prSet presAssocID="{39401185-B6B9-4E6B-9ED7-E6C373456387}" presName="connSite2" presStyleCnt="0"/>
      <dgm:spPr/>
      <dgm:t>
        <a:bodyPr/>
        <a:lstStyle/>
        <a:p>
          <a:endParaRPr lang="nb-NO"/>
        </a:p>
      </dgm:t>
    </dgm:pt>
    <dgm:pt modelId="{5ED5D37B-C9E6-41D7-901B-AC4BA79182A9}" type="pres">
      <dgm:prSet presAssocID="{21E7F48B-913A-45FD-9422-869571F290CE}" presName="Name18" presStyleLbl="sibTrans2D1" presStyleIdx="1" presStyleCnt="2" custLinFactNeighborX="653" custLinFactNeighborY="7482"/>
      <dgm:spPr/>
      <dgm:t>
        <a:bodyPr/>
        <a:lstStyle/>
        <a:p>
          <a:endParaRPr lang="nb-NO"/>
        </a:p>
      </dgm:t>
    </dgm:pt>
    <dgm:pt modelId="{F0186F95-1D7E-4157-9AD1-B537CFFAC3F6}" type="pres">
      <dgm:prSet presAssocID="{02FC5861-9867-47A2-95B9-2238E9920A5E}" presName="composite1" presStyleCnt="0"/>
      <dgm:spPr/>
      <dgm:t>
        <a:bodyPr/>
        <a:lstStyle/>
        <a:p>
          <a:endParaRPr lang="nb-NO"/>
        </a:p>
      </dgm:t>
    </dgm:pt>
    <dgm:pt modelId="{490F99C1-4909-43A0-9539-20FF7F5BE711}" type="pres">
      <dgm:prSet presAssocID="{02FC5861-9867-47A2-95B9-2238E9920A5E}" presName="dummyNode1" presStyleLbl="node1" presStyleIdx="1" presStyleCnt="3"/>
      <dgm:spPr/>
      <dgm:t>
        <a:bodyPr/>
        <a:lstStyle/>
        <a:p>
          <a:endParaRPr lang="nb-NO"/>
        </a:p>
      </dgm:t>
    </dgm:pt>
    <dgm:pt modelId="{2484F250-27E9-4F70-9E54-4FED0F493657}" type="pres">
      <dgm:prSet presAssocID="{02FC5861-9867-47A2-95B9-2238E9920A5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D95947E-7015-4AA7-9882-BC222BA0441C}" type="pres">
      <dgm:prSet presAssocID="{02FC5861-9867-47A2-95B9-2238E9920A5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705024-C35C-4B2D-9437-39DB3204EF0C}" type="pres">
      <dgm:prSet presAssocID="{02FC5861-9867-47A2-95B9-2238E9920A5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451A3E9-4A8D-4D66-BE34-47435FF69946}" type="pres">
      <dgm:prSet presAssocID="{02FC5861-9867-47A2-95B9-2238E9920A5E}" presName="connSite1" presStyleCnt="0"/>
      <dgm:spPr/>
      <dgm:t>
        <a:bodyPr/>
        <a:lstStyle/>
        <a:p>
          <a:endParaRPr lang="nb-NO"/>
        </a:p>
      </dgm:t>
    </dgm:pt>
  </dgm:ptLst>
  <dgm:cxnLst>
    <dgm:cxn modelId="{7802FD2F-5BFD-44C5-BB72-97C8A4DE9772}" type="presOf" srcId="{1939877C-8094-4BE9-BB93-BE5CCB52936E}" destId="{62071335-7293-4479-A1CC-E2F3E2A93295}" srcOrd="0" destOrd="2" presId="urn:microsoft.com/office/officeart/2005/8/layout/hProcess4"/>
    <dgm:cxn modelId="{F0EBFDC7-C19C-40C9-B4CE-D6B4FBF10E76}" type="presOf" srcId="{A94BFC0F-1EC3-4931-9C73-E123E2A51994}" destId="{095CD17F-D30E-45BE-AAF1-A2E8FA581470}" srcOrd="0" destOrd="0" presId="urn:microsoft.com/office/officeart/2005/8/layout/hProcess4"/>
    <dgm:cxn modelId="{112BF84F-8EC9-493E-A67D-9BD903568CC2}" type="presOf" srcId="{58B6F567-24E4-41D8-A462-F3A58FF86B08}" destId="{62071335-7293-4479-A1CC-E2F3E2A93295}" srcOrd="0" destOrd="0" presId="urn:microsoft.com/office/officeart/2005/8/layout/hProcess4"/>
    <dgm:cxn modelId="{993B02ED-E2CB-45E4-9764-82D0DE56DC71}" srcId="{A94BFC0F-1EC3-4931-9C73-E123E2A51994}" destId="{02FC5861-9867-47A2-95B9-2238E9920A5E}" srcOrd="2" destOrd="0" parTransId="{502E4C50-E6BC-43FE-B538-AAC23E04660F}" sibTransId="{6523C32A-DC47-45A9-BDBE-53C795A2B4C2}"/>
    <dgm:cxn modelId="{2147A5DF-D096-4E24-9A9A-56E4079E1136}" type="presOf" srcId="{CCC6F7EC-7074-4C8F-930E-6B2459FB3E6A}" destId="{CD95947E-7015-4AA7-9882-BC222BA0441C}" srcOrd="1" destOrd="2" presId="urn:microsoft.com/office/officeart/2005/8/layout/hProcess4"/>
    <dgm:cxn modelId="{CC5296DE-9A8C-49AC-BC6E-B9383971BB82}" type="presOf" srcId="{5F156771-4E79-44DF-8CB2-BC9DFC8F114C}" destId="{CD95947E-7015-4AA7-9882-BC222BA0441C}" srcOrd="1" destOrd="1" presId="urn:microsoft.com/office/officeart/2005/8/layout/hProcess4"/>
    <dgm:cxn modelId="{8332124C-7B48-48AF-83D1-8B71705E0969}" srcId="{39401185-B6B9-4E6B-9ED7-E6C373456387}" destId="{38494270-9A82-44FC-8696-5E9817EFC6BD}" srcOrd="0" destOrd="0" parTransId="{B6073302-9412-46D8-914E-03B69BE79AB4}" sibTransId="{518F6591-69B4-4A8B-B957-42F83F833610}"/>
    <dgm:cxn modelId="{E2EABAD1-5F1E-44E7-B770-C9380076D7B7}" srcId="{02FC5861-9867-47A2-95B9-2238E9920A5E}" destId="{C42DA37D-BB22-408D-926A-AD99624AF21B}" srcOrd="0" destOrd="0" parTransId="{A1DBCC26-67CB-4F2D-A267-969C9263DDFD}" sibTransId="{52A8528F-FAF1-496B-AF73-8A7E1806695A}"/>
    <dgm:cxn modelId="{64A42672-E933-49AE-96CD-2DCC313DB3AF}" srcId="{39401185-B6B9-4E6B-9ED7-E6C373456387}" destId="{0DC26EAD-7247-4F49-B5DD-D6AFD5F37460}" srcOrd="1" destOrd="0" parTransId="{AB34DDD3-D7B8-4853-9166-4E9709AC4E2A}" sibTransId="{72FAAE6C-113D-43E3-A9EB-C1728EA54E0B}"/>
    <dgm:cxn modelId="{F91A7D49-4CD4-46F4-8237-09A7DC7DBB32}" type="presOf" srcId="{CCC6F7EC-7074-4C8F-930E-6B2459FB3E6A}" destId="{2484F250-27E9-4F70-9E54-4FED0F493657}" srcOrd="0" destOrd="2" presId="urn:microsoft.com/office/officeart/2005/8/layout/hProcess4"/>
    <dgm:cxn modelId="{40E77989-6490-49AC-B5CD-F0DD124B0D7A}" type="presOf" srcId="{58B6F567-24E4-41D8-A462-F3A58FF86B08}" destId="{A8C2695D-A3C4-43EA-9168-E6B6571CE2DC}" srcOrd="1" destOrd="0" presId="urn:microsoft.com/office/officeart/2005/8/layout/hProcess4"/>
    <dgm:cxn modelId="{078364AD-70B4-442E-B201-88ABD869EEE7}" srcId="{02FC5861-9867-47A2-95B9-2238E9920A5E}" destId="{5F156771-4E79-44DF-8CB2-BC9DFC8F114C}" srcOrd="1" destOrd="0" parTransId="{D4B79595-E24C-47BE-A572-C803BCC9C531}" sibTransId="{E34FA9B7-7EA7-40EE-BCA8-72D1997BEF65}"/>
    <dgm:cxn modelId="{B3D38072-7CBE-4FD2-BD29-4AF2B60014C8}" srcId="{49EAB6F7-1BF5-44E0-AF12-C11CB041DC0B}" destId="{1939877C-8094-4BE9-BB93-BE5CCB52936E}" srcOrd="2" destOrd="0" parTransId="{3D8EF9BD-22B4-4A9F-91EC-62684725F834}" sibTransId="{EBBCE099-F994-4491-BF98-734B2CDF92E8}"/>
    <dgm:cxn modelId="{8330557E-59C1-4E7E-BCFE-B190B8A2C55B}" type="presOf" srcId="{0D54FE64-D28B-40C0-80B1-D8659D02361D}" destId="{D0C5DB76-5B69-4811-887B-475FAE2C24F2}" srcOrd="0" destOrd="0" presId="urn:microsoft.com/office/officeart/2005/8/layout/hProcess4"/>
    <dgm:cxn modelId="{7527F109-57A6-404D-A538-18F1B2C24F55}" type="presOf" srcId="{DDD77EA1-92EE-4C65-897D-23DCF0D466C6}" destId="{62071335-7293-4479-A1CC-E2F3E2A93295}" srcOrd="0" destOrd="1" presId="urn:microsoft.com/office/officeart/2005/8/layout/hProcess4"/>
    <dgm:cxn modelId="{4D7EDF4B-AE8A-46D8-BD8B-90AC4F76DB99}" type="presOf" srcId="{0DC26EAD-7247-4F49-B5DD-D6AFD5F37460}" destId="{19579533-B70E-4213-859C-6B9CB85DF690}" srcOrd="1" destOrd="1" presId="urn:microsoft.com/office/officeart/2005/8/layout/hProcess4"/>
    <dgm:cxn modelId="{F9249861-289A-48E2-B84D-F6E6E88CF1B7}" type="presOf" srcId="{38494270-9A82-44FC-8696-5E9817EFC6BD}" destId="{C4BE25FA-A1B5-4060-9097-7087BE2D20D1}" srcOrd="0" destOrd="0" presId="urn:microsoft.com/office/officeart/2005/8/layout/hProcess4"/>
    <dgm:cxn modelId="{2C7E6DE0-0117-4546-A411-F5DA998F95E4}" srcId="{A94BFC0F-1EC3-4931-9C73-E123E2A51994}" destId="{49EAB6F7-1BF5-44E0-AF12-C11CB041DC0B}" srcOrd="0" destOrd="0" parTransId="{453CB0C5-BAE3-40E4-BAFD-6AEE9BCF8D7F}" sibTransId="{0D54FE64-D28B-40C0-80B1-D8659D02361D}"/>
    <dgm:cxn modelId="{1F470C87-CBF8-4CF2-AF98-65918629B6C6}" type="presOf" srcId="{98481FE0-9742-465F-8CDA-1806B0ACA233}" destId="{C4BE25FA-A1B5-4060-9097-7087BE2D20D1}" srcOrd="0" destOrd="2" presId="urn:microsoft.com/office/officeart/2005/8/layout/hProcess4"/>
    <dgm:cxn modelId="{BFC7E063-B444-4300-8088-829B78A0E4F6}" srcId="{49EAB6F7-1BF5-44E0-AF12-C11CB041DC0B}" destId="{DDD77EA1-92EE-4C65-897D-23DCF0D466C6}" srcOrd="1" destOrd="0" parTransId="{9CB86B9B-BCDD-48D5-8DD3-0B1CAF2135FA}" sibTransId="{74940FEF-DA25-41C1-BD20-6FCEC23B064E}"/>
    <dgm:cxn modelId="{638D8816-9719-4513-A10E-D2CD8D9ACED1}" type="presOf" srcId="{02FC5861-9867-47A2-95B9-2238E9920A5E}" destId="{1D705024-C35C-4B2D-9437-39DB3204EF0C}" srcOrd="0" destOrd="0" presId="urn:microsoft.com/office/officeart/2005/8/layout/hProcess4"/>
    <dgm:cxn modelId="{06417504-3CC5-4983-B48B-247169C2BB85}" type="presOf" srcId="{0DC26EAD-7247-4F49-B5DD-D6AFD5F37460}" destId="{C4BE25FA-A1B5-4060-9097-7087BE2D20D1}" srcOrd="0" destOrd="1" presId="urn:microsoft.com/office/officeart/2005/8/layout/hProcess4"/>
    <dgm:cxn modelId="{BA6A57F5-1709-4E9E-9F2C-8CC6698EDF3F}" type="presOf" srcId="{21E7F48B-913A-45FD-9422-869571F290CE}" destId="{5ED5D37B-C9E6-41D7-901B-AC4BA79182A9}" srcOrd="0" destOrd="0" presId="urn:microsoft.com/office/officeart/2005/8/layout/hProcess4"/>
    <dgm:cxn modelId="{2B83BC07-CA2D-4EF3-83CB-2652663582D0}" type="presOf" srcId="{49EAB6F7-1BF5-44E0-AF12-C11CB041DC0B}" destId="{CE63932F-1253-4ACB-8B0D-99B719B73CF5}" srcOrd="0" destOrd="0" presId="urn:microsoft.com/office/officeart/2005/8/layout/hProcess4"/>
    <dgm:cxn modelId="{CD1429B0-AFE7-43FE-AE27-2D677212500F}" type="presOf" srcId="{C42DA37D-BB22-408D-926A-AD99624AF21B}" destId="{2484F250-27E9-4F70-9E54-4FED0F493657}" srcOrd="0" destOrd="0" presId="urn:microsoft.com/office/officeart/2005/8/layout/hProcess4"/>
    <dgm:cxn modelId="{88769E3E-B37B-4EEE-AFA3-D79A58BB9EE9}" type="presOf" srcId="{DDD77EA1-92EE-4C65-897D-23DCF0D466C6}" destId="{A8C2695D-A3C4-43EA-9168-E6B6571CE2DC}" srcOrd="1" destOrd="1" presId="urn:microsoft.com/office/officeart/2005/8/layout/hProcess4"/>
    <dgm:cxn modelId="{5EC9B19E-4C34-433A-8B97-30E1BDA677FE}" type="presOf" srcId="{38494270-9A82-44FC-8696-5E9817EFC6BD}" destId="{19579533-B70E-4213-859C-6B9CB85DF690}" srcOrd="1" destOrd="0" presId="urn:microsoft.com/office/officeart/2005/8/layout/hProcess4"/>
    <dgm:cxn modelId="{4938104A-6F95-45EC-A4B7-4CB1E4E01DBA}" type="presOf" srcId="{1939877C-8094-4BE9-BB93-BE5CCB52936E}" destId="{A8C2695D-A3C4-43EA-9168-E6B6571CE2DC}" srcOrd="1" destOrd="2" presId="urn:microsoft.com/office/officeart/2005/8/layout/hProcess4"/>
    <dgm:cxn modelId="{4C109CB2-14CE-43BF-A7EB-37BC2FFE5E94}" srcId="{02FC5861-9867-47A2-95B9-2238E9920A5E}" destId="{CCC6F7EC-7074-4C8F-930E-6B2459FB3E6A}" srcOrd="2" destOrd="0" parTransId="{D97C2A11-CCD4-4ED0-A68C-50B76D19F81E}" sibTransId="{463E01E2-FC05-40F4-A4A3-E0245A8768C8}"/>
    <dgm:cxn modelId="{7025A5C9-E132-4353-B0BF-B934B6E4A4E2}" type="presOf" srcId="{5F156771-4E79-44DF-8CB2-BC9DFC8F114C}" destId="{2484F250-27E9-4F70-9E54-4FED0F493657}" srcOrd="0" destOrd="1" presId="urn:microsoft.com/office/officeart/2005/8/layout/hProcess4"/>
    <dgm:cxn modelId="{7EBB29E1-E6D5-4542-98CC-F7FC9205E88B}" srcId="{49EAB6F7-1BF5-44E0-AF12-C11CB041DC0B}" destId="{58B6F567-24E4-41D8-A462-F3A58FF86B08}" srcOrd="0" destOrd="0" parTransId="{A88E4FE4-5224-44F7-81FD-38069ADCE67F}" sibTransId="{3D097BDC-0B9F-4F03-914D-75AF8B1A53B9}"/>
    <dgm:cxn modelId="{21A679BB-AA4D-45AC-964C-914F801E4EA3}" srcId="{A94BFC0F-1EC3-4931-9C73-E123E2A51994}" destId="{39401185-B6B9-4E6B-9ED7-E6C373456387}" srcOrd="1" destOrd="0" parTransId="{81FD9D30-E6F5-4B44-A09A-24DCA4A44AA3}" sibTransId="{21E7F48B-913A-45FD-9422-869571F290CE}"/>
    <dgm:cxn modelId="{618FA3CD-4ADD-4990-B519-00C3E6820628}" type="presOf" srcId="{39401185-B6B9-4E6B-9ED7-E6C373456387}" destId="{EED4F0F2-A14C-4483-84D4-00EA9EEC53DF}" srcOrd="0" destOrd="0" presId="urn:microsoft.com/office/officeart/2005/8/layout/hProcess4"/>
    <dgm:cxn modelId="{DD260226-CD64-42A6-8A76-426CD7D27345}" type="presOf" srcId="{98481FE0-9742-465F-8CDA-1806B0ACA233}" destId="{19579533-B70E-4213-859C-6B9CB85DF690}" srcOrd="1" destOrd="2" presId="urn:microsoft.com/office/officeart/2005/8/layout/hProcess4"/>
    <dgm:cxn modelId="{55FF83F0-B48B-487F-9F5F-2B7F46CC83A5}" type="presOf" srcId="{C42DA37D-BB22-408D-926A-AD99624AF21B}" destId="{CD95947E-7015-4AA7-9882-BC222BA0441C}" srcOrd="1" destOrd="0" presId="urn:microsoft.com/office/officeart/2005/8/layout/hProcess4"/>
    <dgm:cxn modelId="{8AB1BB25-C801-4224-A7B9-BADE23B05F60}" srcId="{39401185-B6B9-4E6B-9ED7-E6C373456387}" destId="{98481FE0-9742-465F-8CDA-1806B0ACA233}" srcOrd="2" destOrd="0" parTransId="{5007634F-59A3-4634-8F74-107ED2A368A2}" sibTransId="{5312E65D-9B6F-403B-914E-A3263956BCE7}"/>
    <dgm:cxn modelId="{1E8C4142-6383-460C-A476-DB66BDBE394B}" type="presParOf" srcId="{095CD17F-D30E-45BE-AAF1-A2E8FA581470}" destId="{CD97EED1-7F3C-4B76-8C30-763D1A1D4D6A}" srcOrd="0" destOrd="0" presId="urn:microsoft.com/office/officeart/2005/8/layout/hProcess4"/>
    <dgm:cxn modelId="{3CD1D7CA-440F-40AE-A691-1F54CB02830F}" type="presParOf" srcId="{095CD17F-D30E-45BE-AAF1-A2E8FA581470}" destId="{FC83B891-6EC7-42C7-8949-0C106094244D}" srcOrd="1" destOrd="0" presId="urn:microsoft.com/office/officeart/2005/8/layout/hProcess4"/>
    <dgm:cxn modelId="{A780E26B-654F-4DAF-9B9F-14B3897C170B}" type="presParOf" srcId="{095CD17F-D30E-45BE-AAF1-A2E8FA581470}" destId="{A5192380-2BB7-4303-9A11-FE75FB7C42AB}" srcOrd="2" destOrd="0" presId="urn:microsoft.com/office/officeart/2005/8/layout/hProcess4"/>
    <dgm:cxn modelId="{E658B6E5-9952-48A3-B531-D2562039698A}" type="presParOf" srcId="{A5192380-2BB7-4303-9A11-FE75FB7C42AB}" destId="{59C77569-3B69-48D0-87D2-761CD2CB356A}" srcOrd="0" destOrd="0" presId="urn:microsoft.com/office/officeart/2005/8/layout/hProcess4"/>
    <dgm:cxn modelId="{BCB91B11-65D9-46C3-81FD-25C9AAD46379}" type="presParOf" srcId="{59C77569-3B69-48D0-87D2-761CD2CB356A}" destId="{3C6DF8AA-CB55-4E50-AF34-F1B681A7DE29}" srcOrd="0" destOrd="0" presId="urn:microsoft.com/office/officeart/2005/8/layout/hProcess4"/>
    <dgm:cxn modelId="{5B800C4E-6820-4C68-B081-0D7AB5FA9FF9}" type="presParOf" srcId="{59C77569-3B69-48D0-87D2-761CD2CB356A}" destId="{62071335-7293-4479-A1CC-E2F3E2A93295}" srcOrd="1" destOrd="0" presId="urn:microsoft.com/office/officeart/2005/8/layout/hProcess4"/>
    <dgm:cxn modelId="{C979F9C0-76E5-47CF-94ED-E7E7418029B5}" type="presParOf" srcId="{59C77569-3B69-48D0-87D2-761CD2CB356A}" destId="{A8C2695D-A3C4-43EA-9168-E6B6571CE2DC}" srcOrd="2" destOrd="0" presId="urn:microsoft.com/office/officeart/2005/8/layout/hProcess4"/>
    <dgm:cxn modelId="{CE7360A2-CD28-4C9F-A836-7BA2481E958D}" type="presParOf" srcId="{59C77569-3B69-48D0-87D2-761CD2CB356A}" destId="{CE63932F-1253-4ACB-8B0D-99B719B73CF5}" srcOrd="3" destOrd="0" presId="urn:microsoft.com/office/officeart/2005/8/layout/hProcess4"/>
    <dgm:cxn modelId="{E8492022-E08B-4AC6-A693-27153075913F}" type="presParOf" srcId="{59C77569-3B69-48D0-87D2-761CD2CB356A}" destId="{AA5D6852-9D01-4A09-8D3B-DCC9ADA0D7B0}" srcOrd="4" destOrd="0" presId="urn:microsoft.com/office/officeart/2005/8/layout/hProcess4"/>
    <dgm:cxn modelId="{6CB644B3-AF0D-4DF4-92F1-03137C1F0FB8}" type="presParOf" srcId="{A5192380-2BB7-4303-9A11-FE75FB7C42AB}" destId="{D0C5DB76-5B69-4811-887B-475FAE2C24F2}" srcOrd="1" destOrd="0" presId="urn:microsoft.com/office/officeart/2005/8/layout/hProcess4"/>
    <dgm:cxn modelId="{D5B977CD-A718-4C51-B335-9A6C1AF6EEB7}" type="presParOf" srcId="{A5192380-2BB7-4303-9A11-FE75FB7C42AB}" destId="{B8B8CC1A-F6BA-4C95-A715-865C5CAAD1BB}" srcOrd="2" destOrd="0" presId="urn:microsoft.com/office/officeart/2005/8/layout/hProcess4"/>
    <dgm:cxn modelId="{05B03565-3301-41AB-98E9-351A743C7561}" type="presParOf" srcId="{B8B8CC1A-F6BA-4C95-A715-865C5CAAD1BB}" destId="{5E76DD82-4726-4918-8A7D-7966876507EE}" srcOrd="0" destOrd="0" presId="urn:microsoft.com/office/officeart/2005/8/layout/hProcess4"/>
    <dgm:cxn modelId="{BE8CCF67-0795-4CC9-9FA4-C960640C1E4D}" type="presParOf" srcId="{B8B8CC1A-F6BA-4C95-A715-865C5CAAD1BB}" destId="{C4BE25FA-A1B5-4060-9097-7087BE2D20D1}" srcOrd="1" destOrd="0" presId="urn:microsoft.com/office/officeart/2005/8/layout/hProcess4"/>
    <dgm:cxn modelId="{40D38099-2444-44A1-8B12-140535527F3E}" type="presParOf" srcId="{B8B8CC1A-F6BA-4C95-A715-865C5CAAD1BB}" destId="{19579533-B70E-4213-859C-6B9CB85DF690}" srcOrd="2" destOrd="0" presId="urn:microsoft.com/office/officeart/2005/8/layout/hProcess4"/>
    <dgm:cxn modelId="{CA634915-6A41-4BA6-8A7B-FDE13B59C270}" type="presParOf" srcId="{B8B8CC1A-F6BA-4C95-A715-865C5CAAD1BB}" destId="{EED4F0F2-A14C-4483-84D4-00EA9EEC53DF}" srcOrd="3" destOrd="0" presId="urn:microsoft.com/office/officeart/2005/8/layout/hProcess4"/>
    <dgm:cxn modelId="{3F7173C6-444F-4ABA-AAC3-3CC1CE5F9E0E}" type="presParOf" srcId="{B8B8CC1A-F6BA-4C95-A715-865C5CAAD1BB}" destId="{B6C0DA56-7067-47B8-9C75-4B81076C9967}" srcOrd="4" destOrd="0" presId="urn:microsoft.com/office/officeart/2005/8/layout/hProcess4"/>
    <dgm:cxn modelId="{D5E5449A-6438-44BE-BDED-FFE4D91C2B40}" type="presParOf" srcId="{A5192380-2BB7-4303-9A11-FE75FB7C42AB}" destId="{5ED5D37B-C9E6-41D7-901B-AC4BA79182A9}" srcOrd="3" destOrd="0" presId="urn:microsoft.com/office/officeart/2005/8/layout/hProcess4"/>
    <dgm:cxn modelId="{C698A251-5011-426C-AD01-80F06A7CB0E6}" type="presParOf" srcId="{A5192380-2BB7-4303-9A11-FE75FB7C42AB}" destId="{F0186F95-1D7E-4157-9AD1-B537CFFAC3F6}" srcOrd="4" destOrd="0" presId="urn:microsoft.com/office/officeart/2005/8/layout/hProcess4"/>
    <dgm:cxn modelId="{81D9DA8C-8A2B-4B30-A1C8-707FE0342F54}" type="presParOf" srcId="{F0186F95-1D7E-4157-9AD1-B537CFFAC3F6}" destId="{490F99C1-4909-43A0-9539-20FF7F5BE711}" srcOrd="0" destOrd="0" presId="urn:microsoft.com/office/officeart/2005/8/layout/hProcess4"/>
    <dgm:cxn modelId="{F64380DC-1519-4DB3-80E7-E3E8CE00DE78}" type="presParOf" srcId="{F0186F95-1D7E-4157-9AD1-B537CFFAC3F6}" destId="{2484F250-27E9-4F70-9E54-4FED0F493657}" srcOrd="1" destOrd="0" presId="urn:microsoft.com/office/officeart/2005/8/layout/hProcess4"/>
    <dgm:cxn modelId="{BA6B26D9-097B-47D7-A01C-AD5574BA6F0A}" type="presParOf" srcId="{F0186F95-1D7E-4157-9AD1-B537CFFAC3F6}" destId="{CD95947E-7015-4AA7-9882-BC222BA0441C}" srcOrd="2" destOrd="0" presId="urn:microsoft.com/office/officeart/2005/8/layout/hProcess4"/>
    <dgm:cxn modelId="{01E22F1C-2B97-4A31-B3EC-228C3C1FFF99}" type="presParOf" srcId="{F0186F95-1D7E-4157-9AD1-B537CFFAC3F6}" destId="{1D705024-C35C-4B2D-9437-39DB3204EF0C}" srcOrd="3" destOrd="0" presId="urn:microsoft.com/office/officeart/2005/8/layout/hProcess4"/>
    <dgm:cxn modelId="{4FDED04D-E51F-42A4-848E-03552618CB9A}" type="presParOf" srcId="{F0186F95-1D7E-4157-9AD1-B537CFFAC3F6}" destId="{2451A3E9-4A8D-4D66-BE34-47435FF6994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71335-7293-4479-A1CC-E2F3E2A93295}">
      <dsp:nvSpPr>
        <dsp:cNvPr id="0" name=""/>
        <dsp:cNvSpPr/>
      </dsp:nvSpPr>
      <dsp:spPr>
        <a:xfrm>
          <a:off x="3371" y="1389345"/>
          <a:ext cx="3230656" cy="266461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100" kern="1200" dirty="0" smtClean="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dirty="0" smtClean="0">
              <a:latin typeface="Century Gothic" panose="020B0502020202020204" pitchFamily="34" charset="0"/>
            </a:rPr>
            <a:t>Pr 30.september 2024 har det vært meldt 287 mulige donorer. Av disse er 73 realisert (63 DBD og 10 </a:t>
          </a:r>
          <a:r>
            <a:rPr lang="nb-NO" sz="1100" kern="1200" dirty="0" err="1" smtClean="0">
              <a:latin typeface="Century Gothic" panose="020B0502020202020204" pitchFamily="34" charset="0"/>
            </a:rPr>
            <a:t>cDCD</a:t>
          </a:r>
          <a:r>
            <a:rPr lang="nb-NO" sz="1100" kern="1200" dirty="0" smtClean="0">
              <a:latin typeface="Century Gothic" panose="020B0502020202020204" pitchFamily="34" charset="0"/>
            </a:rPr>
            <a:t>). Dette tilsvarer 13,12 donorer PMP (~17,5 PMP/år).           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dirty="0" smtClean="0">
              <a:latin typeface="Century Gothic" panose="020B0502020202020204" pitchFamily="34" charset="0"/>
            </a:rPr>
            <a:t>Befolkning 5 562 363.</a:t>
          </a:r>
          <a:endParaRPr lang="nb-N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100" kern="1200" dirty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dirty="0" smtClean="0">
              <a:latin typeface="Century Gothic" panose="020B0502020202020204" pitchFamily="34" charset="0"/>
            </a:rPr>
            <a:t>Tilsvarende tall for 2023 var 302 mulige- og 87 realiserte donorer (DBD 75 og </a:t>
          </a:r>
          <a:r>
            <a:rPr lang="nb-NO" sz="1100" kern="1200" dirty="0" err="1" smtClean="0">
              <a:latin typeface="Century Gothic" panose="020B0502020202020204" pitchFamily="34" charset="0"/>
            </a:rPr>
            <a:t>cDCD</a:t>
          </a:r>
          <a:r>
            <a:rPr lang="nb-NO" sz="1100" kern="1200" dirty="0" smtClean="0">
              <a:latin typeface="Century Gothic" panose="020B0502020202020204" pitchFamily="34" charset="0"/>
            </a:rPr>
            <a:t> 12) . PMP 15,78  (~21 PMP / år).</a:t>
          </a:r>
          <a:endParaRPr lang="nb-NO" sz="1100" kern="1200" dirty="0">
            <a:latin typeface="Century Gothic" panose="020B0502020202020204" pitchFamily="34" charset="0"/>
          </a:endParaRPr>
        </a:p>
      </dsp:txBody>
      <dsp:txXfrm>
        <a:off x="64691" y="1450665"/>
        <a:ext cx="3108016" cy="1970986"/>
      </dsp:txXfrm>
    </dsp:sp>
    <dsp:sp modelId="{D0C5DB76-5B69-4811-887B-475FAE2C24F2}">
      <dsp:nvSpPr>
        <dsp:cNvPr id="0" name=""/>
        <dsp:cNvSpPr/>
      </dsp:nvSpPr>
      <dsp:spPr>
        <a:xfrm>
          <a:off x="1791042" y="1618359"/>
          <a:ext cx="3663661" cy="3663661"/>
        </a:xfrm>
        <a:prstGeom prst="leftCircularArrow">
          <a:avLst>
            <a:gd name="adj1" fmla="val 3428"/>
            <a:gd name="adj2" fmla="val 424565"/>
            <a:gd name="adj3" fmla="val 2200076"/>
            <a:gd name="adj4" fmla="val 9024489"/>
            <a:gd name="adj5" fmla="val 399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932F-1253-4ACB-8B0D-99B719B73CF5}">
      <dsp:nvSpPr>
        <dsp:cNvPr id="0" name=""/>
        <dsp:cNvSpPr/>
      </dsp:nvSpPr>
      <dsp:spPr>
        <a:xfrm>
          <a:off x="721294" y="3482972"/>
          <a:ext cx="2871694" cy="11419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b="0" kern="1200" dirty="0" smtClean="0">
              <a:latin typeface="Century Gothic" panose="020B0502020202020204" pitchFamily="34" charset="0"/>
            </a:rPr>
            <a:t>Meldte mulige- og realiserte donorer</a:t>
          </a:r>
          <a:endParaRPr lang="nb-NO" sz="2300" b="0" kern="1200" dirty="0"/>
        </a:p>
      </dsp:txBody>
      <dsp:txXfrm>
        <a:off x="754741" y="3516419"/>
        <a:ext cx="2804800" cy="1075084"/>
      </dsp:txXfrm>
    </dsp:sp>
    <dsp:sp modelId="{C4BE25FA-A1B5-4060-9097-7087BE2D20D1}">
      <dsp:nvSpPr>
        <dsp:cNvPr id="0" name=""/>
        <dsp:cNvSpPr/>
      </dsp:nvSpPr>
      <dsp:spPr>
        <a:xfrm>
          <a:off x="4190983" y="1389345"/>
          <a:ext cx="3230656" cy="2664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latin typeface="Century Gothic" panose="020B0502020202020204" pitchFamily="34" charset="0"/>
            </a:rPr>
            <a:t>69 % av 170 spurte pårørende har på avdødes eller egne vegne sagt ja til donasjon pr. 30.september 2024.</a:t>
          </a:r>
          <a:endParaRPr lang="nb-N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latin typeface="Century Gothic" panose="020B0502020202020204" pitchFamily="34" charset="0"/>
            </a:rPr>
            <a:t>I tillegg til de 73 realiserte donasjonene har pårørende i 45 tilfeller vært positive til donasjon, men donasjon lot seg ikke gjennomføre av medisinske årsaker (ikke oppfylt kriterier for opphørt hjernesirkulasjon, medisinske årsaker, organstatus, hjertestans mm).</a:t>
          </a:r>
          <a:endParaRPr lang="nb-NO" sz="1200" kern="1200" dirty="0">
            <a:latin typeface="Century Gothic" panose="020B0502020202020204" pitchFamily="34" charset="0"/>
          </a:endParaRPr>
        </a:p>
      </dsp:txBody>
      <dsp:txXfrm>
        <a:off x="4252303" y="2021654"/>
        <a:ext cx="3108016" cy="1970986"/>
      </dsp:txXfrm>
    </dsp:sp>
    <dsp:sp modelId="{5ED5D37B-C9E6-41D7-901B-AC4BA79182A9}">
      <dsp:nvSpPr>
        <dsp:cNvPr id="0" name=""/>
        <dsp:cNvSpPr/>
      </dsp:nvSpPr>
      <dsp:spPr>
        <a:xfrm>
          <a:off x="5987218" y="24459"/>
          <a:ext cx="4076467" cy="4076467"/>
        </a:xfrm>
        <a:prstGeom prst="circularArrow">
          <a:avLst>
            <a:gd name="adj1" fmla="val 3081"/>
            <a:gd name="adj2" fmla="val 378447"/>
            <a:gd name="adj3" fmla="val 19446043"/>
            <a:gd name="adj4" fmla="val 12575511"/>
            <a:gd name="adj5" fmla="val 359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4F0F2-A14C-4483-84D4-00EA9EEC53DF}">
      <dsp:nvSpPr>
        <dsp:cNvPr id="0" name=""/>
        <dsp:cNvSpPr/>
      </dsp:nvSpPr>
      <dsp:spPr>
        <a:xfrm>
          <a:off x="4908907" y="818356"/>
          <a:ext cx="2871694" cy="11419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b="0" kern="1200" smtClean="0">
              <a:latin typeface="Century Gothic" panose="020B0502020202020204" pitchFamily="34" charset="0"/>
            </a:rPr>
            <a:t>Positive til organdonasjon</a:t>
          </a:r>
          <a:endParaRPr lang="nb-NO" sz="2300" b="0" kern="1200" dirty="0"/>
        </a:p>
      </dsp:txBody>
      <dsp:txXfrm>
        <a:off x="4942354" y="851803"/>
        <a:ext cx="2804800" cy="1075084"/>
      </dsp:txXfrm>
    </dsp:sp>
    <dsp:sp modelId="{2484F250-27E9-4F70-9E54-4FED0F493657}">
      <dsp:nvSpPr>
        <dsp:cNvPr id="0" name=""/>
        <dsp:cNvSpPr/>
      </dsp:nvSpPr>
      <dsp:spPr>
        <a:xfrm>
          <a:off x="8378596" y="1389345"/>
          <a:ext cx="3230656" cy="266461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100" kern="1200" dirty="0" smtClean="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dirty="0" smtClean="0">
              <a:latin typeface="Century Gothic" panose="020B0502020202020204" pitchFamily="34" charset="0"/>
            </a:rPr>
            <a:t>Det er transplantert 307 organer til 278 pasienter ved utgangen av september 2024.</a:t>
          </a:r>
          <a:endParaRPr lang="nb-N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100" kern="1200" dirty="0">
            <a:solidFill>
              <a:schemeClr val="accent1">
                <a:lumMod val="40000"/>
                <a:lumOff val="60000"/>
              </a:schemeClr>
            </a:solidFill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dirty="0" smtClean="0">
              <a:latin typeface="Century Gothic" panose="020B0502020202020204" pitchFamily="34" charset="0"/>
            </a:rPr>
            <a:t>I 2023 til samme tid var tallene 317 organer til 286 pasienter.</a:t>
          </a:r>
          <a:endParaRPr lang="nb-NO" sz="1100" kern="1200" dirty="0">
            <a:latin typeface="Century Gothic" panose="020B0502020202020204" pitchFamily="34" charset="0"/>
          </a:endParaRPr>
        </a:p>
      </dsp:txBody>
      <dsp:txXfrm>
        <a:off x="8439916" y="1450665"/>
        <a:ext cx="3108016" cy="1970986"/>
      </dsp:txXfrm>
    </dsp:sp>
    <dsp:sp modelId="{1D705024-C35C-4B2D-9437-39DB3204EF0C}">
      <dsp:nvSpPr>
        <dsp:cNvPr id="0" name=""/>
        <dsp:cNvSpPr/>
      </dsp:nvSpPr>
      <dsp:spPr>
        <a:xfrm>
          <a:off x="9096520" y="3482972"/>
          <a:ext cx="2871694" cy="11419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b="0" kern="1200" smtClean="0">
              <a:latin typeface="Century Gothic" panose="020B0502020202020204" pitchFamily="34" charset="0"/>
            </a:rPr>
            <a:t>Transplanterte organer</a:t>
          </a:r>
          <a:endParaRPr lang="nb-NO" sz="2300" b="0" kern="1200" dirty="0"/>
        </a:p>
      </dsp:txBody>
      <dsp:txXfrm>
        <a:off x="9129967" y="3516419"/>
        <a:ext cx="2804800" cy="107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0.55106</cdr:x>
      <cdr:y>0</cdr:y>
    </cdr:from>
    <cdr:to>
      <cdr:x>0.98023</cdr:x>
      <cdr:y>0.07584</cdr:y>
    </cdr:to>
    <cdr:sp macro="" textlink="">
      <cdr:nvSpPr>
        <cdr:cNvPr id="2" name="Pil mot venstre og høyre 1"/>
        <cdr:cNvSpPr/>
      </cdr:nvSpPr>
      <cdr:spPr>
        <a:xfrm xmlns:a="http://schemas.openxmlformats.org/drawingml/2006/main">
          <a:off x="6390361" y="0"/>
          <a:ext cx="4976865" cy="435428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nb-NO" sz="1000" b="1" dirty="0" smtClean="0">
              <a:solidFill>
                <a:srgbClr val="004A92"/>
              </a:solidFill>
              <a:latin typeface="Century Gothic" panose="020B0502020202020204" pitchFamily="34" charset="0"/>
            </a:rPr>
            <a:t>Helse Sør-Øst</a:t>
          </a:r>
          <a:endParaRPr lang="nb-NO" sz="1000" b="1" dirty="0">
            <a:solidFill>
              <a:srgbClr val="004A92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0.4291</cdr:x>
      <cdr:y>0</cdr:y>
    </cdr:from>
    <cdr:to>
      <cdr:x>0.55106</cdr:x>
      <cdr:y>0.07016</cdr:y>
    </cdr:to>
    <cdr:sp macro="" textlink="">
      <cdr:nvSpPr>
        <cdr:cNvPr id="4" name="Pil mot venstre og høyre 3"/>
        <cdr:cNvSpPr/>
      </cdr:nvSpPr>
      <cdr:spPr>
        <a:xfrm xmlns:a="http://schemas.openxmlformats.org/drawingml/2006/main">
          <a:off x="4976053" y="0"/>
          <a:ext cx="1414308" cy="402770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1000" b="1" dirty="0" smtClean="0">
              <a:solidFill>
                <a:srgbClr val="004A92"/>
              </a:solidFill>
              <a:latin typeface="Century Gothic" panose="020B0502020202020204" pitchFamily="34" charset="0"/>
            </a:rPr>
            <a:t>Helse-Vest</a:t>
          </a:r>
          <a:endParaRPr lang="nb-NO" sz="1000" b="1" dirty="0">
            <a:solidFill>
              <a:srgbClr val="004A92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0.25627</cdr:x>
      <cdr:y>0</cdr:y>
    </cdr:from>
    <cdr:to>
      <cdr:x>0.4291</cdr:x>
      <cdr:y>0.07584</cdr:y>
    </cdr:to>
    <cdr:sp macro="" textlink="">
      <cdr:nvSpPr>
        <cdr:cNvPr id="5" name="Pil mot venstre og høyre 4"/>
        <cdr:cNvSpPr/>
      </cdr:nvSpPr>
      <cdr:spPr>
        <a:xfrm xmlns:a="http://schemas.openxmlformats.org/drawingml/2006/main">
          <a:off x="2971832" y="0"/>
          <a:ext cx="2004221" cy="435428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1000" b="1" dirty="0" smtClean="0">
              <a:solidFill>
                <a:srgbClr val="004A92"/>
              </a:solidFill>
              <a:latin typeface="Century Gothic" panose="020B0502020202020204" pitchFamily="34" charset="0"/>
            </a:rPr>
            <a:t>Helse-Midt</a:t>
          </a:r>
          <a:endParaRPr lang="nb-NO" sz="1000" b="1" dirty="0">
            <a:solidFill>
              <a:srgbClr val="004A92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0.0566</cdr:x>
      <cdr:y>0</cdr:y>
    </cdr:from>
    <cdr:to>
      <cdr:x>0.25569</cdr:x>
      <cdr:y>0.07584</cdr:y>
    </cdr:to>
    <cdr:sp macro="" textlink="">
      <cdr:nvSpPr>
        <cdr:cNvPr id="3" name="Pil mot venstre og høyre 2"/>
        <cdr:cNvSpPr/>
      </cdr:nvSpPr>
      <cdr:spPr>
        <a:xfrm xmlns:a="http://schemas.openxmlformats.org/drawingml/2006/main">
          <a:off x="656361" y="0"/>
          <a:ext cx="2308745" cy="435428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nb-NO" sz="1000" b="1" dirty="0" smtClean="0">
              <a:solidFill>
                <a:srgbClr val="004A92"/>
              </a:solidFill>
              <a:latin typeface="Century Gothic" panose="020B0502020202020204" pitchFamily="34" charset="0"/>
            </a:rPr>
            <a:t>Helse-Nord</a:t>
          </a:r>
          <a:endParaRPr lang="nb-NO" sz="1000" b="1" dirty="0">
            <a:solidFill>
              <a:srgbClr val="004A92"/>
            </a:solidFill>
            <a:latin typeface="Century Gothic" panose="020B0502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C70B67E-5D5A-4E46-876B-5EBFE14DF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8998CB-4927-4FB5-B611-468983E4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72B3F4-5C2D-4A8D-8604-BAB4F03A9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61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829"/>
            <a:ext cx="10515600" cy="10108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77737"/>
            <a:ext cx="10515599" cy="2908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AC5F53C-EA7D-4BF7-B0CE-4CFEA055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829"/>
            <a:ext cx="10515600" cy="10108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7D4AE153-D803-4E98-9331-E3E00C0E6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77737"/>
            <a:ext cx="10515599" cy="2908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623083-D33A-41F6-B8DB-2D3EB38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530954-7EF2-4A49-BA1B-0D96C0E3B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6843305-9234-4016-8858-D2D624C00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813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478D46D-40F1-4636-9061-740475BE9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C1F019-E4C9-4E2C-A7F3-ACA3E200A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813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73F2E7E-640A-492E-AF62-0B6DA0F6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7440104-1176-4BB4-9FAD-337AC307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B91EE86-8CBA-47F3-8867-7447A365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05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23DAC3-63F7-47B9-8849-56C11C65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A2B288-8474-497C-BB09-B35CB904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4D96C6-9DD9-4A7E-A58B-D003BA3A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A38EE01-7238-4561-A187-E11A63C0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094927-591E-4118-A81B-651D9F59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2A0B68-B0DB-41B7-97FB-BCA07928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43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9F929D-3EB7-43CD-AC5A-01BB3CA1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1C2C024-B5B1-4EF1-98F7-21E527659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D10DCB-4CC2-41CC-930E-605F48B59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05EFD-1D1B-40FF-BBCD-32A40CE9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9C27FE-1663-44B6-9310-E16AF221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CC22F-B2A4-43A6-8281-29728CCD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41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8A57-A090-46D2-9C77-648D6BC3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4D7ED39-B928-4D24-8503-84B1C706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399874-F5EA-4A69-B2A0-003A7718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2CB4EF-1C91-45AE-8ECF-9A493CDF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64C1AF-7B01-4768-89F6-19D52D88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80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BF99EC6-875A-4ADA-A6D0-E0A240E25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8DDAD5-D8A2-40BF-810A-ED6A41D93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ED1CEF-4917-4625-8A8C-33192A9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A3D3D1-3EBF-453F-8FC4-C2D2F3D0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1D355-3540-45DB-A7F3-EF6B98B8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8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1AEE4B75-5134-4C41-9450-B9D58D473B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5D8EE15-1803-4B1F-8864-F2EA4E37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4AF2EA40-B6A1-473F-99F1-10102CD04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198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077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07.10.2024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52" r:id="rId14"/>
    <p:sldLayoutId id="2147483671" r:id="rId15"/>
    <p:sldLayoutId id="2147483672" r:id="rId16"/>
    <p:sldLayoutId id="2147483670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urgeons team working Surgeons team working with Monitoring of patient in surgical operating room. surgical team stock pictures, royalty-free photos &amp;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" y="90750"/>
            <a:ext cx="11882764" cy="575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63984" y="1595813"/>
            <a:ext cx="44767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Organdonasjon</a:t>
            </a:r>
          </a:p>
          <a:p>
            <a:pPr algn="ctr"/>
            <a:r>
              <a:rPr lang="nb-NO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og </a:t>
            </a:r>
          </a:p>
          <a:p>
            <a:pPr algn="ctr"/>
            <a:r>
              <a:rPr lang="nb-NO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transplantasjon</a:t>
            </a:r>
            <a:endParaRPr lang="nb-NO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29436" y="514193"/>
            <a:ext cx="35457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nb-N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Aktivitetstall </a:t>
            </a:r>
          </a:p>
          <a:p>
            <a:pPr algn="ctr" fontAlgn="ctr"/>
            <a:endParaRPr lang="nb-NO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 fontAlgn="ctr"/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1.januar – 30.september 2024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40198" y="4469159"/>
            <a:ext cx="3724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Tallene i denne rapporten baserer seg på det som er henvist av mulige donorer til transplantasjonskoordinatorene på Oslo Universitetssykehus, Rikshospitalet</a:t>
            </a:r>
            <a:endParaRPr lang="nb-NO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2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4792285"/>
              </p:ext>
            </p:extLst>
          </p:nvPr>
        </p:nvGraphicFramePr>
        <p:xfrm>
          <a:off x="68013" y="445864"/>
          <a:ext cx="11971586" cy="544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ktangel 2"/>
          <p:cNvSpPr/>
          <p:nvPr/>
        </p:nvSpPr>
        <p:spPr>
          <a:xfrm>
            <a:off x="295274" y="147161"/>
            <a:ext cx="11744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Tallene i denne rapporten baserer seg på det som er henvist av mulige donorer til transplantasjonskoordinatorene på OUS, Rikshospitalet i perioden 1.januar til 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30.september 2024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48050" y="6535712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87074"/>
              </p:ext>
            </p:extLst>
          </p:nvPr>
        </p:nvGraphicFramePr>
        <p:xfrm>
          <a:off x="186429" y="794123"/>
          <a:ext cx="11869446" cy="49979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1768">
                  <a:extLst>
                    <a:ext uri="{9D8B030D-6E8A-4147-A177-3AD203B41FA5}">
                      <a16:colId xmlns:a16="http://schemas.microsoft.com/office/drawing/2014/main" val="2310138813"/>
                    </a:ext>
                  </a:extLst>
                </a:gridCol>
                <a:gridCol w="843379">
                  <a:extLst>
                    <a:ext uri="{9D8B030D-6E8A-4147-A177-3AD203B41FA5}">
                      <a16:colId xmlns:a16="http://schemas.microsoft.com/office/drawing/2014/main" val="2396316743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val="3404815199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endParaRPr lang="nb-NO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19564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Realisert donasjon DBD</a:t>
                      </a:r>
                      <a:endParaRPr lang="nb-NO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latin typeface="Century Gothic" panose="020B0502020202020204" pitchFamily="34" charset="0"/>
                        </a:rPr>
                        <a:t>63</a:t>
                      </a:r>
                      <a:endParaRPr lang="nb-NO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Donorer totalt</a:t>
                      </a:r>
                    </a:p>
                    <a:p>
                      <a:pPr algn="ctr"/>
                      <a:r>
                        <a:rPr lang="nb-NO" sz="1800" dirty="0" smtClean="0">
                          <a:latin typeface="Century Gothic" panose="020B0502020202020204" pitchFamily="34" charset="0"/>
                        </a:rPr>
                        <a:t>73</a:t>
                      </a:r>
                      <a:endParaRPr lang="nb-NO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01228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Realisert donasjon </a:t>
                      </a:r>
                      <a:r>
                        <a:rPr lang="nb-NO" sz="18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cDCD</a:t>
                      </a:r>
                      <a:endParaRPr lang="nb-NO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nb-NO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27261"/>
                  </a:ext>
                </a:extLst>
              </a:tr>
              <a:tr h="471596">
                <a:tc gridSpan="2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8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Actual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donor </a:t>
                      </a:r>
                      <a:r>
                        <a:rPr lang="nb-NO" sz="1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- s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amtykke til organdonasjon klarert, </a:t>
                      </a:r>
                      <a:r>
                        <a:rPr lang="nb-NO" sz="1800" u="none" strike="noStrike" dirty="0">
                          <a:effectLst/>
                          <a:latin typeface="Century Gothic" panose="020B0502020202020204" pitchFamily="34" charset="0"/>
                        </a:rPr>
                        <a:t>men donasjon 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avbrutt</a:t>
                      </a:r>
                      <a:r>
                        <a:rPr lang="nb-NO" sz="1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8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pga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8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peroperative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800" u="none" strike="noStrike" dirty="0">
                          <a:effectLst/>
                          <a:latin typeface="Century Gothic" panose="020B0502020202020204" pitchFamily="34" charset="0"/>
                        </a:rPr>
                        <a:t>funn 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(cancer</a:t>
                      </a:r>
                      <a:r>
                        <a:rPr lang="nb-NO" sz="1800" u="none" strike="noStrike" dirty="0">
                          <a:effectLst/>
                          <a:latin typeface="Century Gothic" panose="020B0502020202020204" pitchFamily="34" charset="0"/>
                        </a:rPr>
                        <a:t>, organstatus 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mm)</a:t>
                      </a:r>
                      <a:endParaRPr lang="nb-NO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52000">
                          <a:schemeClr val="accent1">
                            <a:lumMod val="60000"/>
                            <a:lumOff val="40000"/>
                          </a:schemeClr>
                        </a:gs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22000">
                          <a:schemeClr val="accent1">
                            <a:lumMod val="40000"/>
                            <a:lumOff val="60000"/>
                          </a:schemeClr>
                        </a:gs>
                        <a:gs pos="75500">
                          <a:srgbClr val="B7C5DD"/>
                        </a:gs>
                        <a:gs pos="59000">
                          <a:schemeClr val="accent1">
                            <a:lumMod val="60000"/>
                            <a:lumOff val="40000"/>
                          </a:schemeClr>
                        </a:gs>
                        <a:gs pos="98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52000">
                          <a:schemeClr val="accent1">
                            <a:lumMod val="60000"/>
                            <a:lumOff val="40000"/>
                          </a:schemeClr>
                        </a:gs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22000">
                          <a:schemeClr val="accent1">
                            <a:lumMod val="40000"/>
                            <a:lumOff val="60000"/>
                          </a:schemeClr>
                        </a:gs>
                        <a:gs pos="75500">
                          <a:srgbClr val="B7C5DD"/>
                        </a:gs>
                        <a:gs pos="59000">
                          <a:schemeClr val="accent1">
                            <a:lumMod val="60000"/>
                            <a:lumOff val="40000"/>
                          </a:schemeClr>
                        </a:gs>
                        <a:gs pos="98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nb-NO" sz="1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52000">
                          <a:schemeClr val="accent1">
                            <a:lumMod val="60000"/>
                            <a:lumOff val="40000"/>
                          </a:schemeClr>
                        </a:gs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22000">
                          <a:schemeClr val="accent1">
                            <a:lumMod val="40000"/>
                            <a:lumOff val="60000"/>
                          </a:schemeClr>
                        </a:gs>
                        <a:gs pos="75500">
                          <a:srgbClr val="B7C5DD"/>
                        </a:gs>
                        <a:gs pos="59000">
                          <a:schemeClr val="accent1">
                            <a:lumMod val="60000"/>
                            <a:lumOff val="40000"/>
                          </a:schemeClr>
                        </a:gs>
                        <a:gs pos="98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58213357"/>
                  </a:ext>
                </a:extLst>
              </a:tr>
              <a:tr h="943191">
                <a:tc gridSpan="2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Samtykke til organdonasjon klarert, men organdonasjon ikke gjennomført av medisinske årsaker</a:t>
                      </a:r>
                      <a:b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(Kriterier for opphørt hjernesirkulasjon ikke oppfylt, </a:t>
                      </a:r>
                      <a:r>
                        <a:rPr lang="nb-NO" sz="18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med.årsaker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, organstatus, hjertestans, annet)</a:t>
                      </a:r>
                      <a:endParaRPr lang="nb-NO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52000">
                          <a:schemeClr val="accent1">
                            <a:lumMod val="60000"/>
                            <a:lumOff val="40000"/>
                          </a:schemeClr>
                        </a:gs>
                        <a:gs pos="49000">
                          <a:schemeClr val="accent1">
                            <a:lumMod val="20000"/>
                            <a:lumOff val="80000"/>
                          </a:schemeClr>
                        </a:gs>
                        <a:gs pos="22000">
                          <a:schemeClr val="accent1">
                            <a:lumMod val="40000"/>
                            <a:lumOff val="60000"/>
                          </a:schemeClr>
                        </a:gs>
                        <a:gs pos="75500">
                          <a:srgbClr val="B7C5DD"/>
                        </a:gs>
                        <a:gs pos="59000">
                          <a:schemeClr val="accent1">
                            <a:lumMod val="60000"/>
                            <a:lumOff val="40000"/>
                          </a:schemeClr>
                        </a:gs>
                        <a:gs pos="98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52000">
                          <a:schemeClr val="accent1">
                            <a:lumMod val="60000"/>
                            <a:lumOff val="40000"/>
                          </a:schemeClr>
                        </a:gs>
                        <a:gs pos="49000">
                          <a:schemeClr val="accent1">
                            <a:lumMod val="20000"/>
                            <a:lumOff val="80000"/>
                          </a:schemeClr>
                        </a:gs>
                        <a:gs pos="22000">
                          <a:schemeClr val="accent1">
                            <a:lumMod val="40000"/>
                            <a:lumOff val="60000"/>
                          </a:schemeClr>
                        </a:gs>
                        <a:gs pos="75500">
                          <a:srgbClr val="B7C5DD"/>
                        </a:gs>
                        <a:gs pos="59000">
                          <a:schemeClr val="accent1">
                            <a:lumMod val="60000"/>
                            <a:lumOff val="40000"/>
                          </a:schemeClr>
                        </a:gs>
                        <a:gs pos="98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  <a:endParaRPr lang="nb-NO" sz="1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52000">
                          <a:schemeClr val="accent1">
                            <a:lumMod val="60000"/>
                            <a:lumOff val="40000"/>
                          </a:schemeClr>
                        </a:gs>
                        <a:gs pos="49000">
                          <a:schemeClr val="accent1">
                            <a:lumMod val="20000"/>
                            <a:lumOff val="80000"/>
                          </a:schemeClr>
                        </a:gs>
                        <a:gs pos="22000">
                          <a:schemeClr val="accent1">
                            <a:lumMod val="40000"/>
                            <a:lumOff val="60000"/>
                          </a:schemeClr>
                        </a:gs>
                        <a:gs pos="75500">
                          <a:srgbClr val="B7C5DD"/>
                        </a:gs>
                        <a:gs pos="59000">
                          <a:schemeClr val="accent1">
                            <a:lumMod val="60000"/>
                            <a:lumOff val="40000"/>
                          </a:schemeClr>
                        </a:gs>
                        <a:gs pos="98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7202853"/>
                  </a:ext>
                </a:extLst>
              </a:tr>
              <a:tr h="353697">
                <a:tc gridSpan="2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800" u="none" strike="noStrike" dirty="0">
                          <a:effectLst/>
                          <a:latin typeface="Century Gothic" panose="020B0502020202020204" pitchFamily="34" charset="0"/>
                        </a:rPr>
                        <a:t>Pårørende 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gitt samtykke til donasjon på egen- eller avdødes vegne</a:t>
                      </a:r>
                      <a:endParaRPr lang="nb-NO" sz="1800" b="1" i="1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800" b="1" i="1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118</a:t>
                      </a:r>
                      <a:endParaRPr lang="nb-NO" sz="1800" b="1" i="1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3340141"/>
                  </a:ext>
                </a:extLst>
              </a:tr>
              <a:tr h="64034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8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Donasjon ikke realisert - årsaker</a:t>
                      </a:r>
                      <a:endParaRPr lang="nb-NO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60412"/>
                  </a:ext>
                </a:extLst>
              </a:tr>
              <a:tr h="353697">
                <a:tc gridSpan="2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800" u="none" strike="noStrike" dirty="0">
                          <a:effectLst/>
                          <a:latin typeface="Century Gothic" panose="020B0502020202020204" pitchFamily="34" charset="0"/>
                        </a:rPr>
                        <a:t>Avslag  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(fra avdøde </a:t>
                      </a:r>
                      <a:r>
                        <a:rPr lang="nb-NO" sz="1800" u="none" strike="noStrike" dirty="0">
                          <a:effectLst/>
                          <a:latin typeface="Century Gothic" panose="020B0502020202020204" pitchFamily="34" charset="0"/>
                        </a:rPr>
                        <a:t>selv eller pårørende)</a:t>
                      </a:r>
                      <a:endParaRPr lang="nb-NO" sz="18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985655"/>
                  </a:ext>
                </a:extLst>
              </a:tr>
              <a:tr h="353697">
                <a:tc gridSpan="2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800" u="none" strike="noStrike" dirty="0">
                          <a:effectLst/>
                          <a:latin typeface="Century Gothic" panose="020B0502020202020204" pitchFamily="34" charset="0"/>
                        </a:rPr>
                        <a:t>Medisinske årsaker, </a:t>
                      </a:r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organstatus</a:t>
                      </a:r>
                      <a:endParaRPr lang="nb-NO" sz="18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114</a:t>
                      </a:r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032955"/>
                  </a:ext>
                </a:extLst>
              </a:tr>
              <a:tr h="353697">
                <a:tc gridSpan="2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800" u="none" strike="noStrike" dirty="0">
                          <a:effectLst/>
                          <a:latin typeface="Century Gothic" panose="020B0502020202020204" pitchFamily="34" charset="0"/>
                        </a:rPr>
                        <a:t>Andre årsaker</a:t>
                      </a:r>
                      <a:endParaRPr lang="nb-NO" sz="18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0595172"/>
                  </a:ext>
                </a:extLst>
              </a:tr>
              <a:tr h="3536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Totalt antall meldte </a:t>
                      </a:r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287</a:t>
                      </a:r>
                      <a:endParaRPr lang="nb-NO" sz="18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304422"/>
                  </a:ext>
                </a:extLst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>
            <a:off x="118944" y="92761"/>
            <a:ext cx="900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Meldte mulige- og realiserte donorer  pr </a:t>
            </a:r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30.september 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54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5735423"/>
              </p:ext>
            </p:extLst>
          </p:nvPr>
        </p:nvGraphicFramePr>
        <p:xfrm>
          <a:off x="139267" y="794123"/>
          <a:ext cx="11756323" cy="531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>
          <a:xfrm>
            <a:off x="290904" y="137149"/>
            <a:ext cx="570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Avslagsprosent pr 30.september 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2024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11530" y="6393669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6250" y="131876"/>
            <a:ext cx="10515600" cy="1325563"/>
          </a:xfrm>
        </p:spPr>
        <p:txBody>
          <a:bodyPr>
            <a:normAutofit/>
          </a:bodyPr>
          <a:lstStyle/>
          <a:p>
            <a:r>
              <a:rPr lang="nb-NO" altLang="nb-NO" sz="24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Meldte </a:t>
            </a:r>
            <a:r>
              <a:rPr lang="nb-NO" altLang="nb-NO" sz="2400" b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mulige- og </a:t>
            </a:r>
            <a:r>
              <a:rPr lang="nb-NO" altLang="nb-NO" sz="24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realiserte donorer </a:t>
            </a:r>
            <a:r>
              <a:rPr lang="nb-NO" sz="24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1.januar – </a:t>
            </a:r>
            <a:r>
              <a:rPr lang="nb-NO" sz="2400" b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30.september 2024</a:t>
            </a:r>
            <a:endParaRPr lang="nb-NO" sz="2400" b="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9688"/>
              </p:ext>
            </p:extLst>
          </p:nvPr>
        </p:nvGraphicFramePr>
        <p:xfrm>
          <a:off x="476250" y="794658"/>
          <a:ext cx="11596489" cy="574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Rett linje 4"/>
          <p:cNvCxnSpPr/>
          <p:nvPr/>
        </p:nvCxnSpPr>
        <p:spPr>
          <a:xfrm flipV="1">
            <a:off x="3510193" y="1908011"/>
            <a:ext cx="10886" cy="303225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H="1" flipV="1">
            <a:off x="5445425" y="1893331"/>
            <a:ext cx="11367" cy="306161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H="1" flipV="1">
            <a:off x="6735446" y="1849292"/>
            <a:ext cx="11579" cy="309097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31697" y="6436482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77"/>
          <p:cNvSpPr txBox="1">
            <a:spLocks noChangeArrowheads="1"/>
          </p:cNvSpPr>
          <p:nvPr/>
        </p:nvSpPr>
        <p:spPr bwMode="auto">
          <a:xfrm>
            <a:off x="132782" y="100351"/>
            <a:ext cx="880683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Organdonasjon </a:t>
            </a:r>
            <a:r>
              <a:rPr lang="nb-NO" alt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1.januar </a:t>
            </a:r>
            <a:r>
              <a:rPr lang="nb-NO" alt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– 30.september 2024</a:t>
            </a:r>
            <a:endParaRPr lang="nb-NO" altLang="nb-NO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til sammenligning tall fra </a:t>
            </a:r>
            <a:r>
              <a:rPr lang="nb-NO" altLang="nb-NO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2015 </a:t>
            </a: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nb-NO" altLang="nb-NO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2023 </a:t>
            </a:r>
            <a:endParaRPr lang="nb-NO" altLang="nb-NO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539750" y="922676"/>
            <a:ext cx="11247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Gjennomsnittet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av antall realiserte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donasjoner 1.januar – 30.september de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siste 9 årene er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80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(lavest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68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– høyest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90). </a:t>
            </a:r>
            <a:endParaRPr kumimoji="1" lang="nb-NO" altLang="nb-NO" sz="12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ea typeface="ヒラギノ角ゴ Pro W3" pitchFamily="-108" charset="-128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Pr.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30.september 2023 har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vi hatt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87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realiserte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donasjoner (DBD 75 + </a:t>
            </a:r>
            <a:r>
              <a:rPr kumimoji="1" lang="nb-NO" altLang="nb-NO" sz="1200" dirty="0" err="1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cDCD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 12).</a:t>
            </a:r>
            <a:endParaRPr kumimoji="1" lang="nb-NO" altLang="nb-NO" sz="12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ea typeface="ヒラギノ角ゴ Pro W3" pitchFamily="-108" charset="-128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0737937"/>
              </p:ext>
            </p:extLst>
          </p:nvPr>
        </p:nvGraphicFramePr>
        <p:xfrm>
          <a:off x="141742" y="3009800"/>
          <a:ext cx="11917352" cy="28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11088" y="6398201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200"/>
              </p:ext>
            </p:extLst>
          </p:nvPr>
        </p:nvGraphicFramePr>
        <p:xfrm>
          <a:off x="29717" y="790133"/>
          <a:ext cx="12029377" cy="199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264">
                  <a:extLst>
                    <a:ext uri="{9D8B030D-6E8A-4147-A177-3AD203B41FA5}">
                      <a16:colId xmlns:a16="http://schemas.microsoft.com/office/drawing/2014/main" val="2451858803"/>
                    </a:ext>
                  </a:extLst>
                </a:gridCol>
                <a:gridCol w="736285">
                  <a:extLst>
                    <a:ext uri="{9D8B030D-6E8A-4147-A177-3AD203B41FA5}">
                      <a16:colId xmlns:a16="http://schemas.microsoft.com/office/drawing/2014/main" val="1237131137"/>
                    </a:ext>
                  </a:extLst>
                </a:gridCol>
                <a:gridCol w="681338">
                  <a:extLst>
                    <a:ext uri="{9D8B030D-6E8A-4147-A177-3AD203B41FA5}">
                      <a16:colId xmlns:a16="http://schemas.microsoft.com/office/drawing/2014/main" val="3638448727"/>
                    </a:ext>
                  </a:extLst>
                </a:gridCol>
                <a:gridCol w="736285">
                  <a:extLst>
                    <a:ext uri="{9D8B030D-6E8A-4147-A177-3AD203B41FA5}">
                      <a16:colId xmlns:a16="http://schemas.microsoft.com/office/drawing/2014/main" val="3445616795"/>
                    </a:ext>
                  </a:extLst>
                </a:gridCol>
                <a:gridCol w="769252">
                  <a:extLst>
                    <a:ext uri="{9D8B030D-6E8A-4147-A177-3AD203B41FA5}">
                      <a16:colId xmlns:a16="http://schemas.microsoft.com/office/drawing/2014/main" val="3974698803"/>
                    </a:ext>
                  </a:extLst>
                </a:gridCol>
                <a:gridCol w="736285">
                  <a:extLst>
                    <a:ext uri="{9D8B030D-6E8A-4147-A177-3AD203B41FA5}">
                      <a16:colId xmlns:a16="http://schemas.microsoft.com/office/drawing/2014/main" val="420231577"/>
                    </a:ext>
                  </a:extLst>
                </a:gridCol>
                <a:gridCol w="714305">
                  <a:extLst>
                    <a:ext uri="{9D8B030D-6E8A-4147-A177-3AD203B41FA5}">
                      <a16:colId xmlns:a16="http://schemas.microsoft.com/office/drawing/2014/main" val="1750653527"/>
                    </a:ext>
                  </a:extLst>
                </a:gridCol>
                <a:gridCol w="670349">
                  <a:extLst>
                    <a:ext uri="{9D8B030D-6E8A-4147-A177-3AD203B41FA5}">
                      <a16:colId xmlns:a16="http://schemas.microsoft.com/office/drawing/2014/main" val="2398863354"/>
                    </a:ext>
                  </a:extLst>
                </a:gridCol>
                <a:gridCol w="670348">
                  <a:extLst>
                    <a:ext uri="{9D8B030D-6E8A-4147-A177-3AD203B41FA5}">
                      <a16:colId xmlns:a16="http://schemas.microsoft.com/office/drawing/2014/main" val="1518259274"/>
                    </a:ext>
                  </a:extLst>
                </a:gridCol>
                <a:gridCol w="703317">
                  <a:extLst>
                    <a:ext uri="{9D8B030D-6E8A-4147-A177-3AD203B41FA5}">
                      <a16:colId xmlns:a16="http://schemas.microsoft.com/office/drawing/2014/main" val="1184662259"/>
                    </a:ext>
                  </a:extLst>
                </a:gridCol>
                <a:gridCol w="700901">
                  <a:extLst>
                    <a:ext uri="{9D8B030D-6E8A-4147-A177-3AD203B41FA5}">
                      <a16:colId xmlns:a16="http://schemas.microsoft.com/office/drawing/2014/main" val="895241181"/>
                    </a:ext>
                  </a:extLst>
                </a:gridCol>
                <a:gridCol w="1002448">
                  <a:extLst>
                    <a:ext uri="{9D8B030D-6E8A-4147-A177-3AD203B41FA5}">
                      <a16:colId xmlns:a16="http://schemas.microsoft.com/office/drawing/2014/main" val="104051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  <a:endParaRPr lang="nb-NO" sz="12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2024</a:t>
                      </a:r>
                      <a:endParaRPr lang="nb-NO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6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Meldte mulige donorer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217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251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224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239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242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236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263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302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287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70857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Realiserte donasjoner DBD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63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Realiserte donorer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DBD + </a:t>
                      </a:r>
                      <a:r>
                        <a:rPr kumimoji="0" lang="nb-NO" altLang="nb-NO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cDCD</a:t>
                      </a:r>
                      <a:r>
                        <a:rPr kumimoji="0" lang="nb-NO" alt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9506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Realiserte donasjoner 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cDCD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499327"/>
                  </a:ext>
                </a:extLst>
              </a:tr>
              <a:tr h="451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Multiorgangiver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85 %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82 %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83 %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84 %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83 %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73 %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81 %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85 %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80 %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65</a:t>
                      </a:r>
                    </a:p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89 %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62114"/>
                  </a:ext>
                </a:extLst>
              </a:tr>
            </a:tbl>
          </a:graphicData>
        </a:graphic>
      </p:graphicFrame>
      <p:cxnSp>
        <p:nvCxnSpPr>
          <p:cNvPr id="4" name="Rett linje 3"/>
          <p:cNvCxnSpPr/>
          <p:nvPr/>
        </p:nvCxnSpPr>
        <p:spPr>
          <a:xfrm>
            <a:off x="10363200" y="796135"/>
            <a:ext cx="0" cy="196610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36798"/>
              </p:ext>
            </p:extLst>
          </p:nvPr>
        </p:nvGraphicFramePr>
        <p:xfrm>
          <a:off x="192314" y="567266"/>
          <a:ext cx="11836397" cy="5714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57">
                  <a:extLst>
                    <a:ext uri="{9D8B030D-6E8A-4147-A177-3AD203B41FA5}">
                      <a16:colId xmlns:a16="http://schemas.microsoft.com/office/drawing/2014/main" val="3440248114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4246422425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42651016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1160230535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1486236889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231744926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4210226688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902835266"/>
                    </a:ext>
                  </a:extLst>
                </a:gridCol>
                <a:gridCol w="952287">
                  <a:extLst>
                    <a:ext uri="{9D8B030D-6E8A-4147-A177-3AD203B41FA5}">
                      <a16:colId xmlns:a16="http://schemas.microsoft.com/office/drawing/2014/main" val="2464230575"/>
                    </a:ext>
                  </a:extLst>
                </a:gridCol>
                <a:gridCol w="985372">
                  <a:extLst>
                    <a:ext uri="{9D8B030D-6E8A-4147-A177-3AD203B41FA5}">
                      <a16:colId xmlns:a16="http://schemas.microsoft.com/office/drawing/2014/main" val="4005327431"/>
                    </a:ext>
                  </a:extLst>
                </a:gridCol>
                <a:gridCol w="881738">
                  <a:extLst>
                    <a:ext uri="{9D8B030D-6E8A-4147-A177-3AD203B41FA5}">
                      <a16:colId xmlns:a16="http://schemas.microsoft.com/office/drawing/2014/main" val="1241374500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3.</a:t>
                      </a:r>
                      <a:r>
                        <a:rPr lang="nb-NO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baseline="0" dirty="0" err="1" smtClean="0">
                          <a:latin typeface="Century Gothic" panose="020B0502020202020204" pitchFamily="34" charset="0"/>
                        </a:rPr>
                        <a:t>kv</a:t>
                      </a:r>
                      <a:endParaRPr lang="nb-NO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86186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20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02315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24369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Dobbel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22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713887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Singel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29938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Hjerte-Nyre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8600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DD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59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71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75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64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71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62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71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68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65</a:t>
                      </a:r>
                      <a:endParaRPr lang="nb-NO" sz="1200" dirty="0"/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55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70571"/>
                  </a:ext>
                </a:extLst>
              </a:tr>
              <a:tr h="28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LD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57229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Lever-Nyre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593961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DD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122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20394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LD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46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49275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Nyre-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34763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97202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Øy-celler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0508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22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04193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175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00493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60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52162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Lunger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22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22638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tot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562197"/>
                  </a:ext>
                </a:extLst>
              </a:tr>
            </a:tbl>
          </a:graphicData>
        </a:graphic>
      </p:graphicFrame>
      <p:sp>
        <p:nvSpPr>
          <p:cNvPr id="5" name="Text Box 772"/>
          <p:cNvSpPr txBox="1">
            <a:spLocks noChangeArrowheads="1"/>
          </p:cNvSpPr>
          <p:nvPr/>
        </p:nvSpPr>
        <p:spPr bwMode="auto">
          <a:xfrm>
            <a:off x="192314" y="-34164"/>
            <a:ext cx="10045787" cy="6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Transplantasjoner 1.januar – </a:t>
            </a:r>
            <a:r>
              <a:rPr lang="nb-NO" altLang="nb-NO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30.september 2024 </a:t>
            </a:r>
            <a:r>
              <a:rPr lang="nb-NO" altLang="nb-NO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nb-NO" altLang="nb-NO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til sammenligning tall fra </a:t>
            </a:r>
            <a:r>
              <a:rPr lang="nb-NO" altLang="nb-NO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2015 </a:t>
            </a: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nb-NO" altLang="nb-NO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2023</a:t>
            </a:r>
            <a:endParaRPr lang="nb-NO" altLang="nb-NO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Rett linje 5"/>
          <p:cNvCxnSpPr/>
          <p:nvPr/>
        </p:nvCxnSpPr>
        <p:spPr>
          <a:xfrm flipV="1">
            <a:off x="192314" y="4822370"/>
            <a:ext cx="11836396" cy="10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11146971" y="567266"/>
            <a:ext cx="21772" cy="5675310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67715" y="6517957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73774"/>
              </p:ext>
            </p:extLst>
          </p:nvPr>
        </p:nvGraphicFramePr>
        <p:xfrm>
          <a:off x="178024" y="1814738"/>
          <a:ext cx="11839805" cy="353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757">
                  <a:extLst>
                    <a:ext uri="{9D8B030D-6E8A-4147-A177-3AD203B41FA5}">
                      <a16:colId xmlns:a16="http://schemas.microsoft.com/office/drawing/2014/main" val="1774959681"/>
                    </a:ext>
                  </a:extLst>
                </a:gridCol>
                <a:gridCol w="982710">
                  <a:extLst>
                    <a:ext uri="{9D8B030D-6E8A-4147-A177-3AD203B41FA5}">
                      <a16:colId xmlns:a16="http://schemas.microsoft.com/office/drawing/2014/main" val="3512468202"/>
                    </a:ext>
                  </a:extLst>
                </a:gridCol>
                <a:gridCol w="897052">
                  <a:extLst>
                    <a:ext uri="{9D8B030D-6E8A-4147-A177-3AD203B41FA5}">
                      <a16:colId xmlns:a16="http://schemas.microsoft.com/office/drawing/2014/main" val="13710925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11146252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90454069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6345536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723410612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885681702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38592304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1304210592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447622836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582154935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3.</a:t>
                      </a:r>
                      <a:r>
                        <a:rPr lang="nb-NO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baseline="0" dirty="0" err="1" smtClean="0">
                          <a:latin typeface="Century Gothic" panose="020B0502020202020204" pitchFamily="34" charset="0"/>
                        </a:rPr>
                        <a:t>kv</a:t>
                      </a:r>
                      <a:endParaRPr lang="nb-NO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Ved utgangen av 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793456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 (2)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 (1)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8 (0)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 (2)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796537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3080277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Dobbel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 (6)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 (4)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15 (2)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 (2)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1562255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Singel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88248319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 (4)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 (4)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25 (3)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 (6)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3406868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406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345 (184)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345 (152)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369 (159)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323 (173)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85694757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-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(1)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(1)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3 (1)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 (1)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610362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 (1)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(2)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3 (1)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(2)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3584379"/>
                  </a:ext>
                </a:extLst>
              </a:tr>
              <a:tr h="28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Øy-celler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2 (1)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7828195"/>
                  </a:ext>
                </a:extLst>
              </a:tr>
              <a:tr h="28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Nyrer totalt</a:t>
                      </a: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329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342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336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356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358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411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416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349 (184)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latin typeface="Century Gothic" panose="020B0502020202020204" pitchFamily="34" charset="0"/>
                        </a:rPr>
                        <a:t>350 (151)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latin typeface="Century Gothic" panose="020B0502020202020204" pitchFamily="34" charset="0"/>
                        </a:rPr>
                        <a:t>372 (159)</a:t>
                      </a:r>
                      <a:endParaRPr lang="nb-NO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329 (174)</a:t>
                      </a:r>
                    </a:p>
                  </a:txBody>
                  <a:tcPr marT="45727" marB="45727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6681256"/>
                  </a:ext>
                </a:extLst>
              </a:tr>
            </a:tbl>
          </a:graphicData>
        </a:graphic>
      </p:graphicFrame>
      <p:sp>
        <p:nvSpPr>
          <p:cNvPr id="5" name="Text Box 168"/>
          <p:cNvSpPr txBox="1">
            <a:spLocks noChangeArrowheads="1"/>
          </p:cNvSpPr>
          <p:nvPr/>
        </p:nvSpPr>
        <p:spPr bwMode="auto">
          <a:xfrm>
            <a:off x="539749" y="333375"/>
            <a:ext cx="10215569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nb-NO" alt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Antall pasienter på venteliste pr </a:t>
            </a:r>
            <a:r>
              <a:rPr lang="nb-NO" alt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30.september 2024</a:t>
            </a:r>
            <a:endParaRPr lang="nb-NO" altLang="nb-NO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til sammenligning tall fra </a:t>
            </a:r>
            <a:r>
              <a:rPr lang="nb-NO" altLang="nb-NO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2015 </a:t>
            </a: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nb-NO" altLang="nb-NO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2023</a:t>
            </a:r>
            <a:endParaRPr lang="nb-NO" altLang="nb-NO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39749" y="1111149"/>
            <a:ext cx="114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På de ulike ventelistene vil det til enhver tid være pasienter som er midlertidig utmeldt av medisinske årsaker mm. </a:t>
            </a:r>
          </a:p>
          <a:p>
            <a:r>
              <a:rPr lang="nb-NO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Tallene i parentes representerer de midlertidig utmeldte.</a:t>
            </a:r>
            <a:endParaRPr lang="nb-NO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Rett linje 7"/>
          <p:cNvCxnSpPr/>
          <p:nvPr/>
        </p:nvCxnSpPr>
        <p:spPr>
          <a:xfrm flipH="1">
            <a:off x="10901779" y="1807029"/>
            <a:ext cx="5709" cy="3546739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/>
          <p:cNvCxnSpPr/>
          <p:nvPr/>
        </p:nvCxnSpPr>
        <p:spPr>
          <a:xfrm flipH="1">
            <a:off x="9925235" y="1814738"/>
            <a:ext cx="2536" cy="353903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04736" y="6544590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826" y="1525333"/>
            <a:ext cx="12054348" cy="578771"/>
          </a:xfrm>
        </p:spPr>
        <p:txBody>
          <a:bodyPr>
            <a:noAutofit/>
          </a:bodyPr>
          <a:lstStyle/>
          <a:p>
            <a:r>
              <a:rPr lang="nb-NO" sz="2400" dirty="0" smtClean="0">
                <a:solidFill>
                  <a:srgbClr val="004A92"/>
                </a:solidFill>
                <a:latin typeface="Century Gothic" panose="020B0502020202020204" pitchFamily="34" charset="0"/>
              </a:rPr>
              <a:t>Organdonasjon – aktivitet innen Scandiatransplant 1.januar – 30.september 2024</a:t>
            </a:r>
            <a:endParaRPr lang="nb-NO" sz="2400" dirty="0">
              <a:solidFill>
                <a:srgbClr val="004A9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092520"/>
              </p:ext>
            </p:extLst>
          </p:nvPr>
        </p:nvGraphicFramePr>
        <p:xfrm>
          <a:off x="424016" y="2395896"/>
          <a:ext cx="10980174" cy="236160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76516">
                  <a:extLst>
                    <a:ext uri="{9D8B030D-6E8A-4147-A177-3AD203B41FA5}">
                      <a16:colId xmlns:a16="http://schemas.microsoft.com/office/drawing/2014/main" val="3755223179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122566940"/>
                    </a:ext>
                  </a:extLst>
                </a:gridCol>
                <a:gridCol w="334297">
                  <a:extLst>
                    <a:ext uri="{9D8B030D-6E8A-4147-A177-3AD203B41FA5}">
                      <a16:colId xmlns:a16="http://schemas.microsoft.com/office/drawing/2014/main" val="1207766568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val="1284966491"/>
                    </a:ext>
                  </a:extLst>
                </a:gridCol>
                <a:gridCol w="362565">
                  <a:extLst>
                    <a:ext uri="{9D8B030D-6E8A-4147-A177-3AD203B41FA5}">
                      <a16:colId xmlns:a16="http://schemas.microsoft.com/office/drawing/2014/main" val="4250686912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903069463"/>
                    </a:ext>
                  </a:extLst>
                </a:gridCol>
                <a:gridCol w="323236">
                  <a:extLst>
                    <a:ext uri="{9D8B030D-6E8A-4147-A177-3AD203B41FA5}">
                      <a16:colId xmlns:a16="http://schemas.microsoft.com/office/drawing/2014/main" val="4060122406"/>
                    </a:ext>
                  </a:extLst>
                </a:gridCol>
                <a:gridCol w="363794">
                  <a:extLst>
                    <a:ext uri="{9D8B030D-6E8A-4147-A177-3AD203B41FA5}">
                      <a16:colId xmlns:a16="http://schemas.microsoft.com/office/drawing/2014/main" val="3459146435"/>
                    </a:ext>
                  </a:extLst>
                </a:gridCol>
                <a:gridCol w="334296">
                  <a:extLst>
                    <a:ext uri="{9D8B030D-6E8A-4147-A177-3AD203B41FA5}">
                      <a16:colId xmlns:a16="http://schemas.microsoft.com/office/drawing/2014/main" val="994496003"/>
                    </a:ext>
                  </a:extLst>
                </a:gridCol>
                <a:gridCol w="344129">
                  <a:extLst>
                    <a:ext uri="{9D8B030D-6E8A-4147-A177-3AD203B41FA5}">
                      <a16:colId xmlns:a16="http://schemas.microsoft.com/office/drawing/2014/main" val="698575171"/>
                    </a:ext>
                  </a:extLst>
                </a:gridCol>
                <a:gridCol w="924233">
                  <a:extLst>
                    <a:ext uri="{9D8B030D-6E8A-4147-A177-3AD203B41FA5}">
                      <a16:colId xmlns:a16="http://schemas.microsoft.com/office/drawing/2014/main" val="3091080768"/>
                    </a:ext>
                  </a:extLst>
                </a:gridCol>
                <a:gridCol w="894735">
                  <a:extLst>
                    <a:ext uri="{9D8B030D-6E8A-4147-A177-3AD203B41FA5}">
                      <a16:colId xmlns:a16="http://schemas.microsoft.com/office/drawing/2014/main" val="3730619183"/>
                    </a:ext>
                  </a:extLst>
                </a:gridCol>
                <a:gridCol w="894736">
                  <a:extLst>
                    <a:ext uri="{9D8B030D-6E8A-4147-A177-3AD203B41FA5}">
                      <a16:colId xmlns:a16="http://schemas.microsoft.com/office/drawing/2014/main" val="4247342906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val="4239033911"/>
                    </a:ext>
                  </a:extLst>
                </a:gridCol>
                <a:gridCol w="1796845">
                  <a:extLst>
                    <a:ext uri="{9D8B030D-6E8A-4147-A177-3AD203B41FA5}">
                      <a16:colId xmlns:a16="http://schemas.microsoft.com/office/drawing/2014/main" val="4204993029"/>
                    </a:ext>
                  </a:extLst>
                </a:gridCol>
              </a:tblGrid>
              <a:tr h="878246">
                <a:tc>
                  <a:txBody>
                    <a:bodyPr/>
                    <a:lstStyle/>
                    <a:p>
                      <a:pPr algn="ctr"/>
                      <a:endParaRPr lang="nb-NO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Danmark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Aarhus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Odense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Köbenhavn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Sverige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Skåne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Göteborg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Uppsala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Stockholm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Norge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Finland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Island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Estland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Scandiatransplant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8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DBD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125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357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3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cDCD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97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83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Donorer totalt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87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166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73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112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454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2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PMP/år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~19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~21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~17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~27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~10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~13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~20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2617"/>
                  </a:ext>
                </a:extLst>
              </a:tr>
            </a:tbl>
          </a:graphicData>
        </a:graphic>
      </p:graphicFrame>
      <p:pic>
        <p:nvPicPr>
          <p:cNvPr id="1026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114860"/>
            <a:ext cx="8721214" cy="12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71306" y="6544590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1D747D43210F429188233DC2537388" ma:contentTypeVersion="15" ma:contentTypeDescription="Opprett et nytt dokument." ma:contentTypeScope="" ma:versionID="ae1556951f72880d66b616c55a3fd328">
  <xsd:schema xmlns:xsd="http://www.w3.org/2001/XMLSchema" xmlns:xs="http://www.w3.org/2001/XMLSchema" xmlns:p="http://schemas.microsoft.com/office/2006/metadata/properties" xmlns:ns2="93af7403-82ec-447a-808a-a415aeca687d" xmlns:ns3="043b01d6-05f0-4aec-b143-b29b32951fe9" targetNamespace="http://schemas.microsoft.com/office/2006/metadata/properties" ma:root="true" ma:fieldsID="fbddd985323cd3dff5b1ae93fb636102" ns2:_="" ns3:_="">
    <xsd:import namespace="93af7403-82ec-447a-808a-a415aeca687d"/>
    <xsd:import namespace="043b01d6-05f0-4aec-b143-b29b32951f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f7403-82ec-447a-808a-a415aeca68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72d5df-4d0b-4c69-8de0-ebc358c56a67}" ma:internalName="TaxCatchAll" ma:showField="CatchAllData" ma:web="93af7403-82ec-447a-808a-a415aeca6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b01d6-05f0-4aec-b143-b29b32951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0cd463df-0383-4e56-891a-8b7693cd0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B7840A-4FFD-440A-8E42-76B93CBBC3C7}"/>
</file>

<file path=customXml/itemProps2.xml><?xml version="1.0" encoding="utf-8"?>
<ds:datastoreItem xmlns:ds="http://schemas.openxmlformats.org/officeDocument/2006/customXml" ds:itemID="{23311F65-61E5-4787-87E8-6C84D819B1C3}"/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1193</Words>
  <Application>Microsoft Office PowerPoint</Application>
  <PresentationFormat>Widescreen</PresentationFormat>
  <Paragraphs>588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ヒラギノ角ゴ Pro W3</vt:lpstr>
      <vt:lpstr>Office-tema</vt:lpstr>
      <vt:lpstr>PowerPoint-presentasjon</vt:lpstr>
      <vt:lpstr>PowerPoint-presentasjon</vt:lpstr>
      <vt:lpstr>PowerPoint-presentasjon</vt:lpstr>
      <vt:lpstr>PowerPoint-presentasjon</vt:lpstr>
      <vt:lpstr>Meldte mulige- og realiserte donorer 1.januar – 30.september 2024</vt:lpstr>
      <vt:lpstr>PowerPoint-presentasjon</vt:lpstr>
      <vt:lpstr>PowerPoint-presentasjon</vt:lpstr>
      <vt:lpstr>PowerPoint-presentasjon</vt:lpstr>
      <vt:lpstr>Organdonasjon – aktivitet innen Scandiatransplant 1.januar – 30.september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Simen Gulliksen</dc:creator>
  <cp:lastModifiedBy>Per Arne Bakkan</cp:lastModifiedBy>
  <cp:revision>142</cp:revision>
  <cp:lastPrinted>2024-10-07T07:09:37Z</cp:lastPrinted>
  <dcterms:created xsi:type="dcterms:W3CDTF">2018-11-02T10:22:23Z</dcterms:created>
  <dcterms:modified xsi:type="dcterms:W3CDTF">2024-10-07T07:44:24Z</dcterms:modified>
</cp:coreProperties>
</file>