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73" r:id="rId3"/>
    <p:sldId id="271" r:id="rId4"/>
    <p:sldId id="261" r:id="rId5"/>
    <p:sldId id="278" r:id="rId6"/>
    <p:sldId id="272" r:id="rId7"/>
    <p:sldId id="279" r:id="rId8"/>
    <p:sldId id="280" r:id="rId9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0C1"/>
    <a:srgbClr val="996600"/>
    <a:srgbClr val="004A92"/>
    <a:srgbClr val="F5714D"/>
    <a:srgbClr val="004A93"/>
    <a:srgbClr val="007777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4A9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solidFill>
                  <a:srgbClr val="004A92"/>
                </a:solidFill>
              </a:rPr>
              <a:t>Avslagsprosent</a:t>
            </a:r>
            <a:r>
              <a:rPr lang="en-US" sz="2000" dirty="0">
                <a:solidFill>
                  <a:srgbClr val="004A92"/>
                </a:solidFill>
              </a:rPr>
              <a:t> 2017 - </a:t>
            </a:r>
            <a:r>
              <a:rPr lang="en-US" sz="2000" dirty="0" smtClean="0">
                <a:solidFill>
                  <a:srgbClr val="004A92"/>
                </a:solidFill>
              </a:rPr>
              <a:t>2023</a:t>
            </a:r>
            <a:endParaRPr lang="en-US" sz="2000" dirty="0">
              <a:solidFill>
                <a:srgbClr val="004A92"/>
              </a:solidFill>
            </a:endParaRPr>
          </a:p>
        </c:rich>
      </c:tx>
      <c:layout>
        <c:manualLayout>
          <c:xMode val="edge"/>
          <c:yMode val="edge"/>
          <c:x val="7.4336301229786461E-2"/>
          <c:y val="4.287169100566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4A9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5273749345310841E-2"/>
          <c:y val="8.765869152792409E-2"/>
          <c:w val="0.93472625065468917"/>
          <c:h val="0.70971203779690806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Avslagsprosent 2017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aseline="0" smtClean="0"/>
                      <a:t>22 %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43-408A-A8CD-782C59F71D3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aseline="0" smtClean="0"/>
                      <a:t>15 %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43-408A-A8CD-782C59F71D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baseline="0" smtClean="0"/>
                      <a:t>20 %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43-408A-A8CD-782C59F71D3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 baseline="0" smtClean="0"/>
                      <a:t>22 %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43-408A-A8CD-782C59F71D3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00" baseline="0" dirty="0" smtClean="0"/>
                      <a:t>18 %</a:t>
                    </a:r>
                    <a:endParaRPr lang="en-US" sz="10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43-408A-A8CD-782C59F71D3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23 %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43-408A-A8CD-782C59F71D3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20 %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43-408A-A8CD-782C59F71D3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21 %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43-408A-A8CD-782C59F71D3E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43-408A-A8CD-782C59F71D3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17 %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43-408A-A8CD-782C59F71D3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16 %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A43-408A-A8CD-782C59F71D3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16 %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A43-408A-A8CD-782C59F71D3E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A43-408A-A8CD-782C59F71D3E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26 %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A43-408A-A8CD-782C59F71D3E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24 %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A43-408A-A8CD-782C59F71D3E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22 %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A43-408A-A8CD-782C59F71D3E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23 %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A43-408A-A8CD-782C59F71D3E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2A429FEE-265A-4D9A-85BC-E8C8EBDA9679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A43-408A-A8CD-782C59F71D3E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621D395C-6903-485F-952B-A58F004E141C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0A43-408A-A8CD-782C59F71D3E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2EBCE384-C9C6-4855-A268-A7FD30A54D82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A43-408A-A8CD-782C59F71D3E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6334DCB1-8DB7-44AF-BEA2-A1BAF694AA2B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0A43-408A-A8CD-782C59F71D3E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6B85BBC9-E00C-4F5B-87AF-E1B06285BB6A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0A43-408A-A8CD-782C59F71D3E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7226EB29-BA3B-4BB3-A93D-2A36033F6D51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0A43-408A-A8CD-782C59F71D3E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72DD50E5-08CC-49E6-8C3C-D33F285A9638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A43-408A-A8CD-782C59F71D3E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D6D8FDB8-A961-4C35-AC9D-FF90495DCBC5}" type="VALUE">
                      <a:rPr lang="en-US" smtClean="0"/>
                      <a:pPr/>
                      <a:t>[VERDI]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216-48B5-83E6-E2DC48C7F6E2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4E553429-A553-41FD-9985-9EAC9928919C}" type="VALUE">
                      <a:rPr lang="en-US" smtClean="0"/>
                      <a:pPr/>
                      <a:t>[VERDI]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978315861651588E-2"/>
                      <c:h val="9.06669920695216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35-41D0-A3D7-94A2256B27FB}"/>
                </c:ext>
              </c:extLst>
            </c:dLbl>
            <c:dLbl>
              <c:idx val="26"/>
              <c:layout>
                <c:manualLayout>
                  <c:x val="-3.6615189970537554E-3"/>
                  <c:y val="-6.3353422365067996E-2"/>
                </c:manualLayout>
              </c:layout>
              <c:tx>
                <c:rich>
                  <a:bodyPr/>
                  <a:lstStyle/>
                  <a:p>
                    <a:fld id="{094EE1F6-1B77-439C-AEE5-386F8631A6B7}" type="VALUE">
                      <a:rPr lang="en-US" smtClean="0"/>
                      <a:pPr/>
                      <a:t>[VERDI]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17623979878745E-2"/>
                      <c:h val="9.06669920695216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35-41D0-A3D7-94A2256B27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'Ark1'!$A$2:$A$28</c:f>
              <c:strCache>
                <c:ptCount val="27"/>
                <c:pt idx="0">
                  <c:v>Mars 2017</c:v>
                </c:pt>
                <c:pt idx="1">
                  <c:v>Juni 2017</c:v>
                </c:pt>
                <c:pt idx="2">
                  <c:v>Sept 2017</c:v>
                </c:pt>
                <c:pt idx="3">
                  <c:v>Des 2017</c:v>
                </c:pt>
                <c:pt idx="4">
                  <c:v>Mars 2018</c:v>
                </c:pt>
                <c:pt idx="5">
                  <c:v>Juni 2018</c:v>
                </c:pt>
                <c:pt idx="6">
                  <c:v>Sept 2018</c:v>
                </c:pt>
                <c:pt idx="7">
                  <c:v>Desr 2018</c:v>
                </c:pt>
                <c:pt idx="8">
                  <c:v>Mars 2019</c:v>
                </c:pt>
                <c:pt idx="9">
                  <c:v>Juni 2019</c:v>
                </c:pt>
                <c:pt idx="10">
                  <c:v>Sept 2019</c:v>
                </c:pt>
                <c:pt idx="11">
                  <c:v>Des 2019</c:v>
                </c:pt>
                <c:pt idx="12">
                  <c:v>Mars 2020</c:v>
                </c:pt>
                <c:pt idx="13">
                  <c:v>Juni 2020</c:v>
                </c:pt>
                <c:pt idx="14">
                  <c:v>Sept 2020</c:v>
                </c:pt>
                <c:pt idx="15">
                  <c:v>Des 2020</c:v>
                </c:pt>
                <c:pt idx="16">
                  <c:v>Mars 2021</c:v>
                </c:pt>
                <c:pt idx="17">
                  <c:v>Juni 2021</c:v>
                </c:pt>
                <c:pt idx="18">
                  <c:v>Sept 2021</c:v>
                </c:pt>
                <c:pt idx="19">
                  <c:v>Des 2021</c:v>
                </c:pt>
                <c:pt idx="20">
                  <c:v>Mars 2022</c:v>
                </c:pt>
                <c:pt idx="21">
                  <c:v>Juni 2022</c:v>
                </c:pt>
                <c:pt idx="22">
                  <c:v>Sept 2022</c:v>
                </c:pt>
                <c:pt idx="23">
                  <c:v>Des 2022</c:v>
                </c:pt>
                <c:pt idx="24">
                  <c:v>Mars 2023</c:v>
                </c:pt>
                <c:pt idx="25">
                  <c:v>Juni 2023</c:v>
                </c:pt>
                <c:pt idx="26">
                  <c:v>Sept 2023</c:v>
                </c:pt>
              </c:strCache>
            </c:strRef>
          </c:cat>
          <c:val>
            <c:numRef>
              <c:f>'Ark1'!$B$2:$B$28</c:f>
              <c:numCache>
                <c:formatCode>0</c:formatCode>
                <c:ptCount val="27"/>
                <c:pt idx="0">
                  <c:v>22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  <c:pt idx="4">
                  <c:v>18</c:v>
                </c:pt>
                <c:pt idx="5">
                  <c:v>23</c:v>
                </c:pt>
                <c:pt idx="6">
                  <c:v>20</c:v>
                </c:pt>
                <c:pt idx="7">
                  <c:v>21</c:v>
                </c:pt>
                <c:pt idx="8">
                  <c:v>16</c:v>
                </c:pt>
                <c:pt idx="9">
                  <c:v>17</c:v>
                </c:pt>
                <c:pt idx="10">
                  <c:v>16</c:v>
                </c:pt>
                <c:pt idx="11">
                  <c:v>16</c:v>
                </c:pt>
                <c:pt idx="12">
                  <c:v>24</c:v>
                </c:pt>
                <c:pt idx="13">
                  <c:v>26</c:v>
                </c:pt>
                <c:pt idx="14">
                  <c:v>24</c:v>
                </c:pt>
                <c:pt idx="15">
                  <c:v>22</c:v>
                </c:pt>
                <c:pt idx="16">
                  <c:v>23</c:v>
                </c:pt>
                <c:pt idx="17">
                  <c:v>32</c:v>
                </c:pt>
                <c:pt idx="18">
                  <c:v>31</c:v>
                </c:pt>
                <c:pt idx="19">
                  <c:v>30</c:v>
                </c:pt>
                <c:pt idx="20">
                  <c:v>30</c:v>
                </c:pt>
                <c:pt idx="21">
                  <c:v>29</c:v>
                </c:pt>
                <c:pt idx="22">
                  <c:v>29</c:v>
                </c:pt>
                <c:pt idx="23">
                  <c:v>28</c:v>
                </c:pt>
                <c:pt idx="24">
                  <c:v>19</c:v>
                </c:pt>
                <c:pt idx="25">
                  <c:v>22</c:v>
                </c:pt>
                <c:pt idx="26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A43-408A-A8CD-782C59F71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664256"/>
        <c:axId val="141665792"/>
      </c:lineChart>
      <c:catAx>
        <c:axId val="1416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665792"/>
        <c:crosses val="autoZero"/>
        <c:auto val="1"/>
        <c:lblAlgn val="ctr"/>
        <c:lblOffset val="100"/>
        <c:noMultiLvlLbl val="0"/>
      </c:catAx>
      <c:valAx>
        <c:axId val="14166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6642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9608521963311E-2"/>
          <c:y val="3.4541577825159916E-2"/>
          <c:w val="0.92545504163002779"/>
          <c:h val="0.69100905135467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Realisert donasjon DBD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'Ark1'!$A$2:$A$39</c:f>
              <c:strCache>
                <c:ptCount val="38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Hammerfest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Kristiansund</c:v>
                </c:pt>
                <c:pt idx="13">
                  <c:v>Volda</c:v>
                </c:pt>
                <c:pt idx="14">
                  <c:v>Ålesund</c:v>
                </c:pt>
                <c:pt idx="15">
                  <c:v>Haukeland </c:v>
                </c:pt>
                <c:pt idx="16">
                  <c:v>Stavanger</c:v>
                </c:pt>
                <c:pt idx="17">
                  <c:v>Haugesund</c:v>
                </c:pt>
                <c:pt idx="18">
                  <c:v>Haraldsplass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Diakonhjemmet</c:v>
                </c:pt>
                <c:pt idx="24">
                  <c:v>Bærum</c:v>
                </c:pt>
                <c:pt idx="25">
                  <c:v>Kalnes</c:v>
                </c:pt>
                <c:pt idx="26">
                  <c:v>Drammen</c:v>
                </c:pt>
                <c:pt idx="27">
                  <c:v>Skien</c:v>
                </c:pt>
                <c:pt idx="28">
                  <c:v>Tønsberg</c:v>
                </c:pt>
                <c:pt idx="29">
                  <c:v>Kristiansand</c:v>
                </c:pt>
                <c:pt idx="30">
                  <c:v>Arendal</c:v>
                </c:pt>
                <c:pt idx="31">
                  <c:v>Lillehammer</c:v>
                </c:pt>
                <c:pt idx="32">
                  <c:v>Elverum</c:v>
                </c:pt>
                <c:pt idx="33">
                  <c:v>Gjøvik</c:v>
                </c:pt>
                <c:pt idx="34">
                  <c:v>Hamar</c:v>
                </c:pt>
                <c:pt idx="35">
                  <c:v>Tynset</c:v>
                </c:pt>
                <c:pt idx="36">
                  <c:v>Ringerike</c:v>
                </c:pt>
                <c:pt idx="37">
                  <c:v>Kongsberg</c:v>
                </c:pt>
              </c:strCache>
            </c:strRef>
          </c:cat>
          <c:val>
            <c:numRef>
              <c:f>'Ark1'!$B$2:$B$39</c:f>
              <c:numCache>
                <c:formatCode>General</c:formatCode>
                <c:ptCount val="38"/>
                <c:pt idx="0">
                  <c:v>3</c:v>
                </c:pt>
                <c:pt idx="2">
                  <c:v>1</c:v>
                </c:pt>
                <c:pt idx="3">
                  <c:v>3</c:v>
                </c:pt>
                <c:pt idx="8">
                  <c:v>13</c:v>
                </c:pt>
                <c:pt idx="9">
                  <c:v>1</c:v>
                </c:pt>
                <c:pt idx="15">
                  <c:v>3</c:v>
                </c:pt>
                <c:pt idx="16">
                  <c:v>4</c:v>
                </c:pt>
                <c:pt idx="20">
                  <c:v>18</c:v>
                </c:pt>
                <c:pt idx="21">
                  <c:v>11</c:v>
                </c:pt>
                <c:pt idx="25">
                  <c:v>3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1</c:v>
                </c:pt>
                <c:pt idx="3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4B2-9213-D2EE71BE647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Realiserte donasjoner cDCD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'Ark1'!$A$2:$A$39</c:f>
              <c:strCache>
                <c:ptCount val="38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Hammerfest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Kristiansund</c:v>
                </c:pt>
                <c:pt idx="13">
                  <c:v>Volda</c:v>
                </c:pt>
                <c:pt idx="14">
                  <c:v>Ålesund</c:v>
                </c:pt>
                <c:pt idx="15">
                  <c:v>Haukeland </c:v>
                </c:pt>
                <c:pt idx="16">
                  <c:v>Stavanger</c:v>
                </c:pt>
                <c:pt idx="17">
                  <c:v>Haugesund</c:v>
                </c:pt>
                <c:pt idx="18">
                  <c:v>Haraldsplass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Diakonhjemmet</c:v>
                </c:pt>
                <c:pt idx="24">
                  <c:v>Bærum</c:v>
                </c:pt>
                <c:pt idx="25">
                  <c:v>Kalnes</c:v>
                </c:pt>
                <c:pt idx="26">
                  <c:v>Drammen</c:v>
                </c:pt>
                <c:pt idx="27">
                  <c:v>Skien</c:v>
                </c:pt>
                <c:pt idx="28">
                  <c:v>Tønsberg</c:v>
                </c:pt>
                <c:pt idx="29">
                  <c:v>Kristiansand</c:v>
                </c:pt>
                <c:pt idx="30">
                  <c:v>Arendal</c:v>
                </c:pt>
                <c:pt idx="31">
                  <c:v>Lillehammer</c:v>
                </c:pt>
                <c:pt idx="32">
                  <c:v>Elverum</c:v>
                </c:pt>
                <c:pt idx="33">
                  <c:v>Gjøvik</c:v>
                </c:pt>
                <c:pt idx="34">
                  <c:v>Hamar</c:v>
                </c:pt>
                <c:pt idx="35">
                  <c:v>Tynset</c:v>
                </c:pt>
                <c:pt idx="36">
                  <c:v>Ringerike</c:v>
                </c:pt>
                <c:pt idx="37">
                  <c:v>Kongsberg</c:v>
                </c:pt>
              </c:strCache>
            </c:strRef>
          </c:cat>
          <c:val>
            <c:numRef>
              <c:f>'Ark1'!$C$2:$C$39</c:f>
              <c:numCache>
                <c:formatCode>General</c:formatCode>
                <c:ptCount val="38"/>
                <c:pt idx="17">
                  <c:v>1</c:v>
                </c:pt>
                <c:pt idx="20">
                  <c:v>5</c:v>
                </c:pt>
                <c:pt idx="21">
                  <c:v>3</c:v>
                </c:pt>
                <c:pt idx="22">
                  <c:v>2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4B2-9213-D2EE71BE647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Actual donor- peroperative funn- cancer, organstatus mm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'Ark1'!$A$2:$A$39</c:f>
              <c:strCache>
                <c:ptCount val="38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Hammerfest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Kristiansund</c:v>
                </c:pt>
                <c:pt idx="13">
                  <c:v>Volda</c:v>
                </c:pt>
                <c:pt idx="14">
                  <c:v>Ålesund</c:v>
                </c:pt>
                <c:pt idx="15">
                  <c:v>Haukeland </c:v>
                </c:pt>
                <c:pt idx="16">
                  <c:v>Stavanger</c:v>
                </c:pt>
                <c:pt idx="17">
                  <c:v>Haugesund</c:v>
                </c:pt>
                <c:pt idx="18">
                  <c:v>Haraldsplass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Diakonhjemmet</c:v>
                </c:pt>
                <c:pt idx="24">
                  <c:v>Bærum</c:v>
                </c:pt>
                <c:pt idx="25">
                  <c:v>Kalnes</c:v>
                </c:pt>
                <c:pt idx="26">
                  <c:v>Drammen</c:v>
                </c:pt>
                <c:pt idx="27">
                  <c:v>Skien</c:v>
                </c:pt>
                <c:pt idx="28">
                  <c:v>Tønsberg</c:v>
                </c:pt>
                <c:pt idx="29">
                  <c:v>Kristiansand</c:v>
                </c:pt>
                <c:pt idx="30">
                  <c:v>Arendal</c:v>
                </c:pt>
                <c:pt idx="31">
                  <c:v>Lillehammer</c:v>
                </c:pt>
                <c:pt idx="32">
                  <c:v>Elverum</c:v>
                </c:pt>
                <c:pt idx="33">
                  <c:v>Gjøvik</c:v>
                </c:pt>
                <c:pt idx="34">
                  <c:v>Hamar</c:v>
                </c:pt>
                <c:pt idx="35">
                  <c:v>Tynset</c:v>
                </c:pt>
                <c:pt idx="36">
                  <c:v>Ringerike</c:v>
                </c:pt>
                <c:pt idx="37">
                  <c:v>Kongsberg</c:v>
                </c:pt>
              </c:strCache>
            </c:strRef>
          </c:cat>
          <c:val>
            <c:numRef>
              <c:f>'Ark1'!$D$2:$D$39</c:f>
              <c:numCache>
                <c:formatCode>General</c:formatCode>
                <c:ptCount val="38"/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4B2-9213-D2EE71BE647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Pårørende positive, men ikke gjennomført av med årsaker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'Ark1'!$A$2:$A$39</c:f>
              <c:strCache>
                <c:ptCount val="38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Hammerfest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Kristiansund</c:v>
                </c:pt>
                <c:pt idx="13">
                  <c:v>Volda</c:v>
                </c:pt>
                <c:pt idx="14">
                  <c:v>Ålesund</c:v>
                </c:pt>
                <c:pt idx="15">
                  <c:v>Haukeland </c:v>
                </c:pt>
                <c:pt idx="16">
                  <c:v>Stavanger</c:v>
                </c:pt>
                <c:pt idx="17">
                  <c:v>Haugesund</c:v>
                </c:pt>
                <c:pt idx="18">
                  <c:v>Haraldsplass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Diakonhjemmet</c:v>
                </c:pt>
                <c:pt idx="24">
                  <c:v>Bærum</c:v>
                </c:pt>
                <c:pt idx="25">
                  <c:v>Kalnes</c:v>
                </c:pt>
                <c:pt idx="26">
                  <c:v>Drammen</c:v>
                </c:pt>
                <c:pt idx="27">
                  <c:v>Skien</c:v>
                </c:pt>
                <c:pt idx="28">
                  <c:v>Tønsberg</c:v>
                </c:pt>
                <c:pt idx="29">
                  <c:v>Kristiansand</c:v>
                </c:pt>
                <c:pt idx="30">
                  <c:v>Arendal</c:v>
                </c:pt>
                <c:pt idx="31">
                  <c:v>Lillehammer</c:v>
                </c:pt>
                <c:pt idx="32">
                  <c:v>Elverum</c:v>
                </c:pt>
                <c:pt idx="33">
                  <c:v>Gjøvik</c:v>
                </c:pt>
                <c:pt idx="34">
                  <c:v>Hamar</c:v>
                </c:pt>
                <c:pt idx="35">
                  <c:v>Tynset</c:v>
                </c:pt>
                <c:pt idx="36">
                  <c:v>Ringerike</c:v>
                </c:pt>
                <c:pt idx="37">
                  <c:v>Kongsberg</c:v>
                </c:pt>
              </c:strCache>
            </c:strRef>
          </c:cat>
          <c:val>
            <c:numRef>
              <c:f>'Ark1'!$E$2:$E$39</c:f>
              <c:numCache>
                <c:formatCode>General</c:formatCode>
                <c:ptCount val="38"/>
                <c:pt idx="0">
                  <c:v>3</c:v>
                </c:pt>
                <c:pt idx="3">
                  <c:v>1</c:v>
                </c:pt>
                <c:pt idx="8">
                  <c:v>7</c:v>
                </c:pt>
                <c:pt idx="11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9">
                  <c:v>1</c:v>
                </c:pt>
                <c:pt idx="20">
                  <c:v>8</c:v>
                </c:pt>
                <c:pt idx="21">
                  <c:v>2</c:v>
                </c:pt>
                <c:pt idx="22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30">
                  <c:v>2</c:v>
                </c:pt>
                <c:pt idx="31">
                  <c:v>2</c:v>
                </c:pt>
                <c:pt idx="33">
                  <c:v>1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8-44B2-9213-D2EE71BE6476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Avslag (avdøde selv eller pårørende)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'Ark1'!$A$2:$A$39</c:f>
              <c:strCache>
                <c:ptCount val="38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Hammerfest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Kristiansund</c:v>
                </c:pt>
                <c:pt idx="13">
                  <c:v>Volda</c:v>
                </c:pt>
                <c:pt idx="14">
                  <c:v>Ålesund</c:v>
                </c:pt>
                <c:pt idx="15">
                  <c:v>Haukeland </c:v>
                </c:pt>
                <c:pt idx="16">
                  <c:v>Stavanger</c:v>
                </c:pt>
                <c:pt idx="17">
                  <c:v>Haugesund</c:v>
                </c:pt>
                <c:pt idx="18">
                  <c:v>Haraldsplass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Diakonhjemmet</c:v>
                </c:pt>
                <c:pt idx="24">
                  <c:v>Bærum</c:v>
                </c:pt>
                <c:pt idx="25">
                  <c:v>Kalnes</c:v>
                </c:pt>
                <c:pt idx="26">
                  <c:v>Drammen</c:v>
                </c:pt>
                <c:pt idx="27">
                  <c:v>Skien</c:v>
                </c:pt>
                <c:pt idx="28">
                  <c:v>Tønsberg</c:v>
                </c:pt>
                <c:pt idx="29">
                  <c:v>Kristiansand</c:v>
                </c:pt>
                <c:pt idx="30">
                  <c:v>Arendal</c:v>
                </c:pt>
                <c:pt idx="31">
                  <c:v>Lillehammer</c:v>
                </c:pt>
                <c:pt idx="32">
                  <c:v>Elverum</c:v>
                </c:pt>
                <c:pt idx="33">
                  <c:v>Gjøvik</c:v>
                </c:pt>
                <c:pt idx="34">
                  <c:v>Hamar</c:v>
                </c:pt>
                <c:pt idx="35">
                  <c:v>Tynset</c:v>
                </c:pt>
                <c:pt idx="36">
                  <c:v>Ringerike</c:v>
                </c:pt>
                <c:pt idx="37">
                  <c:v>Kongsberg</c:v>
                </c:pt>
              </c:strCache>
            </c:strRef>
          </c:cat>
          <c:val>
            <c:numRef>
              <c:f>'Ark1'!$F$2:$F$39</c:f>
              <c:numCache>
                <c:formatCode>General</c:formatCode>
                <c:ptCount val="38"/>
                <c:pt idx="0">
                  <c:v>3</c:v>
                </c:pt>
                <c:pt idx="8">
                  <c:v>1</c:v>
                </c:pt>
                <c:pt idx="11">
                  <c:v>1</c:v>
                </c:pt>
                <c:pt idx="15">
                  <c:v>3</c:v>
                </c:pt>
                <c:pt idx="19">
                  <c:v>1</c:v>
                </c:pt>
                <c:pt idx="20">
                  <c:v>5</c:v>
                </c:pt>
                <c:pt idx="21">
                  <c:v>11</c:v>
                </c:pt>
                <c:pt idx="22">
                  <c:v>4</c:v>
                </c:pt>
                <c:pt idx="23">
                  <c:v>1</c:v>
                </c:pt>
                <c:pt idx="28">
                  <c:v>1</c:v>
                </c:pt>
                <c:pt idx="29">
                  <c:v>1</c:v>
                </c:pt>
                <c:pt idx="36">
                  <c:v>1</c:v>
                </c:pt>
                <c:pt idx="3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58-44B2-9213-D2EE71BE6476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Medisinske årsaker/organstaus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'Ark1'!$A$2:$A$39</c:f>
              <c:strCache>
                <c:ptCount val="38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Hammerfest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Kristiansund</c:v>
                </c:pt>
                <c:pt idx="13">
                  <c:v>Volda</c:v>
                </c:pt>
                <c:pt idx="14">
                  <c:v>Ålesund</c:v>
                </c:pt>
                <c:pt idx="15">
                  <c:v>Haukeland </c:v>
                </c:pt>
                <c:pt idx="16">
                  <c:v>Stavanger</c:v>
                </c:pt>
                <c:pt idx="17">
                  <c:v>Haugesund</c:v>
                </c:pt>
                <c:pt idx="18">
                  <c:v>Haraldsplass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Diakonhjemmet</c:v>
                </c:pt>
                <c:pt idx="24">
                  <c:v>Bærum</c:v>
                </c:pt>
                <c:pt idx="25">
                  <c:v>Kalnes</c:v>
                </c:pt>
                <c:pt idx="26">
                  <c:v>Drammen</c:v>
                </c:pt>
                <c:pt idx="27">
                  <c:v>Skien</c:v>
                </c:pt>
                <c:pt idx="28">
                  <c:v>Tønsberg</c:v>
                </c:pt>
                <c:pt idx="29">
                  <c:v>Kristiansand</c:v>
                </c:pt>
                <c:pt idx="30">
                  <c:v>Arendal</c:v>
                </c:pt>
                <c:pt idx="31">
                  <c:v>Lillehammer</c:v>
                </c:pt>
                <c:pt idx="32">
                  <c:v>Elverum</c:v>
                </c:pt>
                <c:pt idx="33">
                  <c:v>Gjøvik</c:v>
                </c:pt>
                <c:pt idx="34">
                  <c:v>Hamar</c:v>
                </c:pt>
                <c:pt idx="35">
                  <c:v>Tynset</c:v>
                </c:pt>
                <c:pt idx="36">
                  <c:v>Ringerike</c:v>
                </c:pt>
                <c:pt idx="37">
                  <c:v>Kongsberg</c:v>
                </c:pt>
              </c:strCache>
            </c:strRef>
          </c:cat>
          <c:val>
            <c:numRef>
              <c:f>'Ark1'!$G$2:$G$39</c:f>
              <c:numCache>
                <c:formatCode>General</c:formatCode>
                <c:ptCount val="38"/>
                <c:pt idx="0">
                  <c:v>5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7</c:v>
                </c:pt>
                <c:pt idx="9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7</c:v>
                </c:pt>
                <c:pt idx="16">
                  <c:v>6</c:v>
                </c:pt>
                <c:pt idx="18">
                  <c:v>1</c:v>
                </c:pt>
                <c:pt idx="19">
                  <c:v>1</c:v>
                </c:pt>
                <c:pt idx="20">
                  <c:v>31</c:v>
                </c:pt>
                <c:pt idx="21">
                  <c:v>20</c:v>
                </c:pt>
                <c:pt idx="22">
                  <c:v>4</c:v>
                </c:pt>
                <c:pt idx="24">
                  <c:v>4</c:v>
                </c:pt>
                <c:pt idx="25">
                  <c:v>2</c:v>
                </c:pt>
                <c:pt idx="26">
                  <c:v>3</c:v>
                </c:pt>
                <c:pt idx="27">
                  <c:v>5</c:v>
                </c:pt>
                <c:pt idx="28">
                  <c:v>4</c:v>
                </c:pt>
                <c:pt idx="29">
                  <c:v>2</c:v>
                </c:pt>
                <c:pt idx="30">
                  <c:v>5</c:v>
                </c:pt>
                <c:pt idx="31">
                  <c:v>3</c:v>
                </c:pt>
                <c:pt idx="33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8-44B2-9213-D2EE71BE6476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Andre årsaker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'Ark1'!$A$2:$A$39</c:f>
              <c:strCache>
                <c:ptCount val="38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Mosjøen</c:v>
                </c:pt>
                <c:pt idx="6">
                  <c:v>Hammerfest</c:v>
                </c:pt>
                <c:pt idx="7">
                  <c:v>Kirkenes</c:v>
                </c:pt>
                <c:pt idx="8">
                  <c:v>St. Olavs Hospital</c:v>
                </c:pt>
                <c:pt idx="9">
                  <c:v>Levanger</c:v>
                </c:pt>
                <c:pt idx="10">
                  <c:v>Namsos</c:v>
                </c:pt>
                <c:pt idx="11">
                  <c:v>Molde</c:v>
                </c:pt>
                <c:pt idx="12">
                  <c:v>Kristiansund</c:v>
                </c:pt>
                <c:pt idx="13">
                  <c:v>Volda</c:v>
                </c:pt>
                <c:pt idx="14">
                  <c:v>Ålesund</c:v>
                </c:pt>
                <c:pt idx="15">
                  <c:v>Haukeland </c:v>
                </c:pt>
                <c:pt idx="16">
                  <c:v>Stavanger</c:v>
                </c:pt>
                <c:pt idx="17">
                  <c:v>Haugesund</c:v>
                </c:pt>
                <c:pt idx="18">
                  <c:v>Haraldsplass</c:v>
                </c:pt>
                <c:pt idx="19">
                  <c:v>Førde</c:v>
                </c:pt>
                <c:pt idx="20">
                  <c:v>OUS, Ullevål</c:v>
                </c:pt>
                <c:pt idx="21">
                  <c:v>OUS, Rikshospitalet</c:v>
                </c:pt>
                <c:pt idx="22">
                  <c:v>Ahus</c:v>
                </c:pt>
                <c:pt idx="23">
                  <c:v>Diakonhjemmet</c:v>
                </c:pt>
                <c:pt idx="24">
                  <c:v>Bærum</c:v>
                </c:pt>
                <c:pt idx="25">
                  <c:v>Kalnes</c:v>
                </c:pt>
                <c:pt idx="26">
                  <c:v>Drammen</c:v>
                </c:pt>
                <c:pt idx="27">
                  <c:v>Skien</c:v>
                </c:pt>
                <c:pt idx="28">
                  <c:v>Tønsberg</c:v>
                </c:pt>
                <c:pt idx="29">
                  <c:v>Kristiansand</c:v>
                </c:pt>
                <c:pt idx="30">
                  <c:v>Arendal</c:v>
                </c:pt>
                <c:pt idx="31">
                  <c:v>Lillehammer</c:v>
                </c:pt>
                <c:pt idx="32">
                  <c:v>Elverum</c:v>
                </c:pt>
                <c:pt idx="33">
                  <c:v>Gjøvik</c:v>
                </c:pt>
                <c:pt idx="34">
                  <c:v>Hamar</c:v>
                </c:pt>
                <c:pt idx="35">
                  <c:v>Tynset</c:v>
                </c:pt>
                <c:pt idx="36">
                  <c:v>Ringerike</c:v>
                </c:pt>
                <c:pt idx="37">
                  <c:v>Kongsberg</c:v>
                </c:pt>
              </c:strCache>
            </c:strRef>
          </c:cat>
          <c:val>
            <c:numRef>
              <c:f>'Ark1'!$H$2:$H$39</c:f>
              <c:numCache>
                <c:formatCode>General</c:formatCode>
                <c:ptCount val="38"/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58-44B2-9213-D2EE71BE6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2366208"/>
        <c:axId val="122384384"/>
      </c:barChart>
      <c:catAx>
        <c:axId val="122366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384384"/>
        <c:crosses val="autoZero"/>
        <c:auto val="1"/>
        <c:lblAlgn val="ctr"/>
        <c:lblOffset val="100"/>
        <c:noMultiLvlLbl val="0"/>
      </c:catAx>
      <c:valAx>
        <c:axId val="122384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366208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098879928226552E-2"/>
          <c:y val="8.1781112735350769E-2"/>
          <c:w val="0.93374854346938474"/>
          <c:h val="0.10179379656298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07739105663042E-2"/>
          <c:y val="5.3494112770024325E-2"/>
          <c:w val="0.95949226089433692"/>
          <c:h val="0.8216500648136977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Mulige donorer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'Ark1'!$A$2:$A$11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219</c:v>
                </c:pt>
                <c:pt idx="1">
                  <c:v>217</c:v>
                </c:pt>
                <c:pt idx="2">
                  <c:v>250</c:v>
                </c:pt>
                <c:pt idx="3">
                  <c:v>251</c:v>
                </c:pt>
                <c:pt idx="4">
                  <c:v>224</c:v>
                </c:pt>
                <c:pt idx="5">
                  <c:v>239</c:v>
                </c:pt>
                <c:pt idx="6">
                  <c:v>242</c:v>
                </c:pt>
                <c:pt idx="7">
                  <c:v>236</c:v>
                </c:pt>
                <c:pt idx="8">
                  <c:v>263</c:v>
                </c:pt>
                <c:pt idx="9">
                  <c:v>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9-469B-982B-19D9BCAC189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Realiserte donorer DBD+cDCD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'Ark1'!$A$2:$A$11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'Ark1'!$C$2:$C$11</c:f>
              <c:numCache>
                <c:formatCode>General</c:formatCode>
                <c:ptCount val="10"/>
                <c:pt idx="0">
                  <c:v>90</c:v>
                </c:pt>
                <c:pt idx="1">
                  <c:v>80</c:v>
                </c:pt>
                <c:pt idx="2">
                  <c:v>78</c:v>
                </c:pt>
                <c:pt idx="3">
                  <c:v>87</c:v>
                </c:pt>
                <c:pt idx="4">
                  <c:v>68</c:v>
                </c:pt>
                <c:pt idx="5">
                  <c:v>84</c:v>
                </c:pt>
                <c:pt idx="6">
                  <c:v>77</c:v>
                </c:pt>
                <c:pt idx="7">
                  <c:v>73</c:v>
                </c:pt>
                <c:pt idx="8">
                  <c:v>83</c:v>
                </c:pt>
                <c:pt idx="9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9-469B-982B-19D9BCAC1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830912"/>
        <c:axId val="135840896"/>
      </c:lineChart>
      <c:catAx>
        <c:axId val="1358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nb-NO"/>
          </a:p>
        </c:txPr>
        <c:crossAx val="135840896"/>
        <c:crosses val="autoZero"/>
        <c:auto val="1"/>
        <c:lblAlgn val="ctr"/>
        <c:lblOffset val="100"/>
        <c:noMultiLvlLbl val="0"/>
      </c:catAx>
      <c:valAx>
        <c:axId val="13584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nb-NO"/>
          </a:p>
        </c:txPr>
        <c:crossAx val="13583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9028057008011"/>
          <c:y val="0.71177929289484432"/>
          <c:w val="0.52882784336381738"/>
          <c:h val="0.18142332966752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6F372-CEA1-433D-873C-CD828F7F9458}" type="doc">
      <dgm:prSet loTypeId="urn:microsoft.com/office/officeart/2005/8/layout/h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nb-NO"/>
        </a:p>
      </dgm:t>
    </dgm:pt>
    <dgm:pt modelId="{11194592-3607-4234-ABA3-21030F6D494A}">
      <dgm:prSet phldrT="[Tekst]"/>
      <dgm:spPr/>
      <dgm:t>
        <a:bodyPr/>
        <a:lstStyle/>
        <a:p>
          <a:pPr algn="l" rtl="0"/>
          <a:r>
            <a:rPr lang="nb-NO" b="1" dirty="0" smtClean="0">
              <a:latin typeface="Century Gothic" panose="020B0502020202020204" pitchFamily="34" charset="0"/>
            </a:rPr>
            <a:t>Meldte mulige- og realiserte donorer</a:t>
          </a:r>
          <a:endParaRPr lang="nb-NO" dirty="0"/>
        </a:p>
      </dgm:t>
    </dgm:pt>
    <dgm:pt modelId="{C59212B3-A913-433F-8DA8-E0B7E1AEFD91}" type="parTrans" cxnId="{FAE07C87-E6C3-43A7-A671-D735D1A6D905}">
      <dgm:prSet/>
      <dgm:spPr/>
      <dgm:t>
        <a:bodyPr/>
        <a:lstStyle/>
        <a:p>
          <a:pPr algn="l"/>
          <a:endParaRPr lang="nb-NO"/>
        </a:p>
      </dgm:t>
    </dgm:pt>
    <dgm:pt modelId="{1A9BBBFC-A0A2-4294-8312-7202EC2E7855}" type="sibTrans" cxnId="{FAE07C87-E6C3-43A7-A671-D735D1A6D905}">
      <dgm:prSet/>
      <dgm:spPr/>
      <dgm:t>
        <a:bodyPr/>
        <a:lstStyle/>
        <a:p>
          <a:pPr algn="l"/>
          <a:endParaRPr lang="nb-NO"/>
        </a:p>
      </dgm:t>
    </dgm:pt>
    <dgm:pt modelId="{0EE267AB-670F-42D8-99A4-2D82FE2B2D79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Pr 30.september 2023 har det vært meldt 302 mulige donorer. Av disse er 87 realisert. Dette tilsvarer 15,78 donorer PMP (~21 PMP/år).            Befolkning 5 514 042.</a:t>
          </a:r>
          <a:endParaRPr lang="nb-NO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3E18230-69DD-41D6-A9D2-9032D2E0275A}" type="parTrans" cxnId="{9E53EE54-43E0-4FE2-A9A6-FD749260CD17}">
      <dgm:prSet/>
      <dgm:spPr/>
      <dgm:t>
        <a:bodyPr/>
        <a:lstStyle/>
        <a:p>
          <a:pPr algn="l"/>
          <a:endParaRPr lang="nb-NO"/>
        </a:p>
      </dgm:t>
    </dgm:pt>
    <dgm:pt modelId="{4DDFB1B8-22AF-47B3-8996-EFE7F4CD65A4}" type="sibTrans" cxnId="{9E53EE54-43E0-4FE2-A9A6-FD749260CD17}">
      <dgm:prSet/>
      <dgm:spPr/>
      <dgm:t>
        <a:bodyPr/>
        <a:lstStyle/>
        <a:p>
          <a:pPr algn="l"/>
          <a:endParaRPr lang="nb-NO"/>
        </a:p>
      </dgm:t>
    </dgm:pt>
    <dgm:pt modelId="{3725BAC8-D034-4EA9-888E-1949D9B50D82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Tilsvarende tall for 2022 var 263 mulige og 83 realiserte donorer. PMP 20,28 / år.</a:t>
          </a:r>
          <a:endParaRPr lang="nb-NO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118CE22-6F5B-4F46-A51A-C71A91DFD088}" type="parTrans" cxnId="{CC6AB686-4561-4305-A4A7-06CEDBCEC46E}">
      <dgm:prSet/>
      <dgm:spPr/>
      <dgm:t>
        <a:bodyPr/>
        <a:lstStyle/>
        <a:p>
          <a:pPr algn="l"/>
          <a:endParaRPr lang="nb-NO"/>
        </a:p>
      </dgm:t>
    </dgm:pt>
    <dgm:pt modelId="{DBA27ACE-ACDD-4C07-95AB-36CE5AA2426F}" type="sibTrans" cxnId="{CC6AB686-4561-4305-A4A7-06CEDBCEC46E}">
      <dgm:prSet/>
      <dgm:spPr/>
      <dgm:t>
        <a:bodyPr/>
        <a:lstStyle/>
        <a:p>
          <a:pPr algn="l"/>
          <a:endParaRPr lang="nb-NO"/>
        </a:p>
      </dgm:t>
    </dgm:pt>
    <dgm:pt modelId="{51AC4F73-E4DF-4095-B174-1A33D3E3AFBE}">
      <dgm:prSet phldrT="[Tekst]"/>
      <dgm:spPr/>
      <dgm:t>
        <a:bodyPr/>
        <a:lstStyle/>
        <a:p>
          <a:pPr algn="l" rtl="0"/>
          <a:r>
            <a:rPr lang="nb-NO" b="1" dirty="0" smtClean="0">
              <a:latin typeface="Century Gothic" panose="020B0502020202020204" pitchFamily="34" charset="0"/>
            </a:rPr>
            <a:t>Positive til organdonasjon</a:t>
          </a:r>
          <a:endParaRPr lang="nb-NO" dirty="0"/>
        </a:p>
      </dgm:t>
    </dgm:pt>
    <dgm:pt modelId="{08EC00CD-E248-4540-A4E3-8CF6964AF414}" type="parTrans" cxnId="{F67BC7BC-767E-4857-8FE1-DB53548BB6BE}">
      <dgm:prSet/>
      <dgm:spPr/>
      <dgm:t>
        <a:bodyPr/>
        <a:lstStyle/>
        <a:p>
          <a:pPr algn="l"/>
          <a:endParaRPr lang="nb-NO"/>
        </a:p>
      </dgm:t>
    </dgm:pt>
    <dgm:pt modelId="{7BCEBA3F-29F6-4A83-BB44-005A59511BA7}" type="sibTrans" cxnId="{F67BC7BC-767E-4857-8FE1-DB53548BB6BE}">
      <dgm:prSet/>
      <dgm:spPr/>
      <dgm:t>
        <a:bodyPr/>
        <a:lstStyle/>
        <a:p>
          <a:pPr algn="l"/>
          <a:endParaRPr lang="nb-NO"/>
        </a:p>
      </dgm:t>
    </dgm:pt>
    <dgm:pt modelId="{0C939973-1354-42B3-9F9A-B0F684175E16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79 % av 164 spurte pårørende har på avdødes eller egne vegne sagt ja til donasjon pr. 30.september 2023.</a:t>
          </a:r>
          <a:endParaRPr lang="nb-NO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20FF2EC-2358-4CA3-A304-89F25062F6E6}" type="parTrans" cxnId="{087E195F-C9AA-4D43-82B6-7769142B9C58}">
      <dgm:prSet/>
      <dgm:spPr/>
      <dgm:t>
        <a:bodyPr/>
        <a:lstStyle/>
        <a:p>
          <a:pPr algn="l"/>
          <a:endParaRPr lang="nb-NO"/>
        </a:p>
      </dgm:t>
    </dgm:pt>
    <dgm:pt modelId="{2D7FB051-4E5E-4BA5-BF00-E62E1E1AFE4D}" type="sibTrans" cxnId="{087E195F-C9AA-4D43-82B6-7769142B9C58}">
      <dgm:prSet/>
      <dgm:spPr/>
      <dgm:t>
        <a:bodyPr/>
        <a:lstStyle/>
        <a:p>
          <a:pPr algn="l"/>
          <a:endParaRPr lang="nb-NO"/>
        </a:p>
      </dgm:t>
    </dgm:pt>
    <dgm:pt modelId="{53BAFD9D-9BA3-43EF-A382-3D2DDC24807A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I tillegg til de 87 realiserte donasjonene har pårørende i 43 tilfeller vært </a:t>
          </a:r>
          <a:r>
            <a:rPr lang="nb-NO" sz="1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psitive</a:t>
          </a:r>
          <a:r>
            <a:rPr lang="nb-NO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 til donasjon, men donasjon lot seg ikke gjennomføre av medisinske årsaker (ikke oppfylt kriterier for opphørt hjernesirkulasjon, medisinske årsaker, organstatus, hjertestans mm) .</a:t>
          </a:r>
          <a:endParaRPr lang="nb-NO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4D4FB30-B89E-4EB8-8921-15A4AF9C2A69}" type="parTrans" cxnId="{63101306-FEFE-44EB-A0CF-C3BE8FC2F709}">
      <dgm:prSet/>
      <dgm:spPr/>
      <dgm:t>
        <a:bodyPr/>
        <a:lstStyle/>
        <a:p>
          <a:pPr algn="l"/>
          <a:endParaRPr lang="nb-NO"/>
        </a:p>
      </dgm:t>
    </dgm:pt>
    <dgm:pt modelId="{F06486E1-3A1D-463E-AABE-CFB845E945DB}" type="sibTrans" cxnId="{63101306-FEFE-44EB-A0CF-C3BE8FC2F709}">
      <dgm:prSet/>
      <dgm:spPr/>
      <dgm:t>
        <a:bodyPr/>
        <a:lstStyle/>
        <a:p>
          <a:pPr algn="l"/>
          <a:endParaRPr lang="nb-NO"/>
        </a:p>
      </dgm:t>
    </dgm:pt>
    <dgm:pt modelId="{EE2B6BE7-802D-4147-9462-A19DD3424F4B}">
      <dgm:prSet phldrT="[Tekst]"/>
      <dgm:spPr/>
      <dgm:t>
        <a:bodyPr/>
        <a:lstStyle/>
        <a:p>
          <a:pPr algn="l" rtl="0"/>
          <a:r>
            <a:rPr lang="nb-NO" b="1" dirty="0" smtClean="0">
              <a:latin typeface="Century Gothic" panose="020B0502020202020204" pitchFamily="34" charset="0"/>
            </a:rPr>
            <a:t>Transplanterte organer</a:t>
          </a:r>
          <a:endParaRPr lang="nb-NO" dirty="0"/>
        </a:p>
      </dgm:t>
    </dgm:pt>
    <dgm:pt modelId="{C2C0EC28-8248-4C39-9E95-A24B3FFBAC9D}" type="parTrans" cxnId="{B9556D58-4B55-4CBD-9A44-595176C15BA8}">
      <dgm:prSet/>
      <dgm:spPr/>
      <dgm:t>
        <a:bodyPr/>
        <a:lstStyle/>
        <a:p>
          <a:pPr algn="l"/>
          <a:endParaRPr lang="nb-NO"/>
        </a:p>
      </dgm:t>
    </dgm:pt>
    <dgm:pt modelId="{C2FE44BA-A148-4EE6-A841-0EFF280E76CF}" type="sibTrans" cxnId="{B9556D58-4B55-4CBD-9A44-595176C15BA8}">
      <dgm:prSet/>
      <dgm:spPr/>
      <dgm:t>
        <a:bodyPr/>
        <a:lstStyle/>
        <a:p>
          <a:pPr algn="l"/>
          <a:endParaRPr lang="nb-NO"/>
        </a:p>
      </dgm:t>
    </dgm:pt>
    <dgm:pt modelId="{F71EA415-DA45-4D9C-B1F5-82AF0F6A03DA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Det er transplantert 317 organer til 286 pasienter ved utgangen av september 2023.</a:t>
          </a:r>
          <a:endParaRPr lang="nb-NO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19A7212-FA0A-49E4-AFB4-7FD245D56FD1}" type="parTrans" cxnId="{68E14376-92DE-4024-A023-712A0208F774}">
      <dgm:prSet/>
      <dgm:spPr/>
      <dgm:t>
        <a:bodyPr/>
        <a:lstStyle/>
        <a:p>
          <a:pPr algn="l"/>
          <a:endParaRPr lang="nb-NO"/>
        </a:p>
      </dgm:t>
    </dgm:pt>
    <dgm:pt modelId="{10B3E32A-B4AF-460B-B81E-2D7B0DC0C82C}" type="sibTrans" cxnId="{68E14376-92DE-4024-A023-712A0208F774}">
      <dgm:prSet/>
      <dgm:spPr/>
      <dgm:t>
        <a:bodyPr/>
        <a:lstStyle/>
        <a:p>
          <a:pPr algn="l"/>
          <a:endParaRPr lang="nb-NO"/>
        </a:p>
      </dgm:t>
    </dgm:pt>
    <dgm:pt modelId="{4CA7B6AF-B44D-4D21-B35B-67BBC6EAF834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I 2022 til samme tid var tallene 314 organer til 288 pasienter.</a:t>
          </a:r>
          <a:endParaRPr lang="nb-NO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3FC6D9D-46E4-42E4-8AFA-678038F98737}" type="parTrans" cxnId="{D2E837F2-D68B-4EA5-9A0C-965CCE75A1E0}">
      <dgm:prSet/>
      <dgm:spPr/>
      <dgm:t>
        <a:bodyPr/>
        <a:lstStyle/>
        <a:p>
          <a:pPr algn="l"/>
          <a:endParaRPr lang="nb-NO"/>
        </a:p>
      </dgm:t>
    </dgm:pt>
    <dgm:pt modelId="{E796F584-82F9-4845-8C29-3A975F564636}" type="sibTrans" cxnId="{D2E837F2-D68B-4EA5-9A0C-965CCE75A1E0}">
      <dgm:prSet/>
      <dgm:spPr/>
      <dgm:t>
        <a:bodyPr/>
        <a:lstStyle/>
        <a:p>
          <a:pPr algn="l"/>
          <a:endParaRPr lang="nb-NO"/>
        </a:p>
      </dgm:t>
    </dgm:pt>
    <dgm:pt modelId="{DDFF8867-87C5-4250-8489-C4A8E867D201}">
      <dgm:prSet phldrT="[Tekst]" custT="1"/>
      <dgm:spPr/>
      <dgm:t>
        <a:bodyPr/>
        <a:lstStyle/>
        <a:p>
          <a:pPr algn="l"/>
          <a:endParaRPr lang="nb-NO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066FA63-BE98-4177-9672-6040C82A13B1}" type="parTrans" cxnId="{7495FC8E-8DA8-4407-BEC7-D03FBB7F479B}">
      <dgm:prSet/>
      <dgm:spPr/>
      <dgm:t>
        <a:bodyPr/>
        <a:lstStyle/>
        <a:p>
          <a:endParaRPr lang="nb-NO"/>
        </a:p>
      </dgm:t>
    </dgm:pt>
    <dgm:pt modelId="{9D3F6FC1-0E93-4444-8C74-583157FB41BA}" type="sibTrans" cxnId="{7495FC8E-8DA8-4407-BEC7-D03FBB7F479B}">
      <dgm:prSet/>
      <dgm:spPr/>
      <dgm:t>
        <a:bodyPr/>
        <a:lstStyle/>
        <a:p>
          <a:endParaRPr lang="nb-NO"/>
        </a:p>
      </dgm:t>
    </dgm:pt>
    <dgm:pt modelId="{D0777D19-0E54-4DDA-9E4B-79430686BE90}">
      <dgm:prSet phldrT="[Tekst]" custT="1"/>
      <dgm:spPr/>
      <dgm:t>
        <a:bodyPr/>
        <a:lstStyle/>
        <a:p>
          <a:pPr algn="l"/>
          <a:endParaRPr lang="nb-NO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79BB0C1-33AD-4E64-B2C1-740C3DD69207}" type="parTrans" cxnId="{DF7C0E31-0C68-4207-98F6-0D38E8724F57}">
      <dgm:prSet/>
      <dgm:spPr/>
      <dgm:t>
        <a:bodyPr/>
        <a:lstStyle/>
        <a:p>
          <a:endParaRPr lang="nb-NO"/>
        </a:p>
      </dgm:t>
    </dgm:pt>
    <dgm:pt modelId="{5B3C839B-32C8-4440-A4D8-A7E87DE8DCBD}" type="sibTrans" cxnId="{DF7C0E31-0C68-4207-98F6-0D38E8724F57}">
      <dgm:prSet/>
      <dgm:spPr/>
      <dgm:t>
        <a:bodyPr/>
        <a:lstStyle/>
        <a:p>
          <a:endParaRPr lang="nb-NO"/>
        </a:p>
      </dgm:t>
    </dgm:pt>
    <dgm:pt modelId="{8BB70BA8-AD95-40D3-B8FA-3BDEDED7FC5C}">
      <dgm:prSet phldrT="[Tekst]" custT="1"/>
      <dgm:spPr/>
      <dgm:t>
        <a:bodyPr/>
        <a:lstStyle/>
        <a:p>
          <a:pPr algn="l"/>
          <a:endParaRPr lang="nb-NO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730D3E6-2A34-406F-A66C-2BDA77EC9B7D}" type="parTrans" cxnId="{51270161-D30B-4B2B-A996-1DBF8A021269}">
      <dgm:prSet/>
      <dgm:spPr/>
      <dgm:t>
        <a:bodyPr/>
        <a:lstStyle/>
        <a:p>
          <a:endParaRPr lang="nb-NO"/>
        </a:p>
      </dgm:t>
    </dgm:pt>
    <dgm:pt modelId="{1579FAD2-C667-4658-8DBC-5EB6AEEF51FB}" type="sibTrans" cxnId="{51270161-D30B-4B2B-A996-1DBF8A021269}">
      <dgm:prSet/>
      <dgm:spPr/>
      <dgm:t>
        <a:bodyPr/>
        <a:lstStyle/>
        <a:p>
          <a:endParaRPr lang="nb-NO"/>
        </a:p>
      </dgm:t>
    </dgm:pt>
    <dgm:pt modelId="{0DC35FF0-D534-47B1-85A4-1FD06FF50A4B}" type="pres">
      <dgm:prSet presAssocID="{1726F372-CEA1-433D-873C-CD828F7F945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E88C144A-2826-4DA1-B523-D70BA11C17CA}" type="pres">
      <dgm:prSet presAssocID="{11194592-3607-4234-ABA3-21030F6D494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5E8F354-55DE-43F9-84F5-67B901215E3A}" type="pres">
      <dgm:prSet presAssocID="{11194592-3607-4234-ABA3-21030F6D494A}" presName="image" presStyleLbl="fgImgPlace1" presStyleIdx="0" presStyleCnt="3" custLinFactX="138955" custLinFactNeighborX="200000" custLinFactNeighborY="-16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40DF1D97-2C4C-4EC0-BC77-7AA5A99727D1}" type="pres">
      <dgm:prSet presAssocID="{11194592-3607-4234-ABA3-21030F6D494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BFF72D5-E168-4743-A6DB-752791EAC159}" type="pres">
      <dgm:prSet presAssocID="{11194592-3607-4234-ABA3-21030F6D494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B35AFE0-AFF0-4DC4-AA1B-BE87F42AD692}" type="pres">
      <dgm:prSet presAssocID="{1A9BBBFC-A0A2-4294-8312-7202EC2E7855}" presName="sibTrans" presStyleCnt="0"/>
      <dgm:spPr/>
      <dgm:t>
        <a:bodyPr/>
        <a:lstStyle/>
        <a:p>
          <a:endParaRPr lang="nb-NO"/>
        </a:p>
      </dgm:t>
    </dgm:pt>
    <dgm:pt modelId="{70D1F9BD-CA8B-46C7-817E-F11E630FABBE}" type="pres">
      <dgm:prSet presAssocID="{51AC4F73-E4DF-4095-B174-1A33D3E3AFB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C5F27D2-5B4F-4343-9EBE-DB245FB20CA4}" type="pres">
      <dgm:prSet presAssocID="{51AC4F73-E4DF-4095-B174-1A33D3E3AFBE}" presName="image" presStyleLbl="fgImgPlace1" presStyleIdx="1" presStyleCnt="3" custLinFactX="-171444" custLinFactNeighborX="-200000" custLinFactNeighborY="-6917"/>
      <dgm:spPr>
        <a:blipFill rotWithShape="1">
          <a:blip xmlns:r="http://schemas.openxmlformats.org/officeDocument/2006/relationships"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FC5B3832-FD8C-4E83-B325-7D1381A871E5}" type="pres">
      <dgm:prSet presAssocID="{51AC4F73-E4DF-4095-B174-1A33D3E3AFBE}" presName="childNode" presStyleLbl="node1" presStyleIdx="1" presStyleCnt="3" custScaleY="10822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D801952-5F9D-4AD4-864F-37736811CB60}" type="pres">
      <dgm:prSet presAssocID="{51AC4F73-E4DF-4095-B174-1A33D3E3AFB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0565C5-6166-4CBB-9D6E-42E62F60DD0E}" type="pres">
      <dgm:prSet presAssocID="{7BCEBA3F-29F6-4A83-BB44-005A59511BA7}" presName="sibTrans" presStyleCnt="0"/>
      <dgm:spPr/>
      <dgm:t>
        <a:bodyPr/>
        <a:lstStyle/>
        <a:p>
          <a:endParaRPr lang="nb-NO"/>
        </a:p>
      </dgm:t>
    </dgm:pt>
    <dgm:pt modelId="{0AF99074-B8B2-412C-A8CD-86EA1EE7F5A0}" type="pres">
      <dgm:prSet presAssocID="{EE2B6BE7-802D-4147-9462-A19DD3424F4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4062C63-F85D-4103-84BB-85736AC2C315}" type="pres">
      <dgm:prSet presAssocID="{EE2B6BE7-802D-4147-9462-A19DD3424F4B}" presName="image" presStyleLbl="fgImgPlace1" presStyleIdx="2" presStyleCnt="3"/>
      <dgm:spPr>
        <a:blipFill rotWithShape="1">
          <a:blip xmlns:r="http://schemas.openxmlformats.org/officeDocument/2006/relationships" r:embed="rId3">
            <a:grayscl/>
          </a:blip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BF90F846-0CBD-4FD3-AF49-1F3944D34D52}" type="pres">
      <dgm:prSet presAssocID="{EE2B6BE7-802D-4147-9462-A19DD3424F4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E104665-5EC8-4B46-95EC-615636CE4CCA}" type="pres">
      <dgm:prSet presAssocID="{EE2B6BE7-802D-4147-9462-A19DD3424F4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5AAE26A-6018-4DDF-8A21-65392F717CC5}" type="presOf" srcId="{8BB70BA8-AD95-40D3-B8FA-3BDEDED7FC5C}" destId="{FC5B3832-FD8C-4E83-B325-7D1381A871E5}" srcOrd="0" destOrd="1" presId="urn:microsoft.com/office/officeart/2005/8/layout/hList2"/>
    <dgm:cxn modelId="{B0512428-22CD-4629-826E-C4DF0E5565F7}" type="presOf" srcId="{0C939973-1354-42B3-9F9A-B0F684175E16}" destId="{FC5B3832-FD8C-4E83-B325-7D1381A871E5}" srcOrd="0" destOrd="0" presId="urn:microsoft.com/office/officeart/2005/8/layout/hList2"/>
    <dgm:cxn modelId="{24DFF137-6C3A-49F8-8B81-F925FB5438EC}" type="presOf" srcId="{11194592-3607-4234-ABA3-21030F6D494A}" destId="{1BFF72D5-E168-4743-A6DB-752791EAC159}" srcOrd="0" destOrd="0" presId="urn:microsoft.com/office/officeart/2005/8/layout/hList2"/>
    <dgm:cxn modelId="{35AE6165-5C75-4711-9D24-225A4996BFF5}" type="presOf" srcId="{D0777D19-0E54-4DDA-9E4B-79430686BE90}" destId="{BF90F846-0CBD-4FD3-AF49-1F3944D34D52}" srcOrd="0" destOrd="1" presId="urn:microsoft.com/office/officeart/2005/8/layout/hList2"/>
    <dgm:cxn modelId="{68E14376-92DE-4024-A023-712A0208F774}" srcId="{EE2B6BE7-802D-4147-9462-A19DD3424F4B}" destId="{F71EA415-DA45-4D9C-B1F5-82AF0F6A03DA}" srcOrd="0" destOrd="0" parTransId="{F19A7212-FA0A-49E4-AFB4-7FD245D56FD1}" sibTransId="{10B3E32A-B4AF-460B-B81E-2D7B0DC0C82C}"/>
    <dgm:cxn modelId="{54593730-F8D3-4656-BFAA-9732E8B1A4CB}" type="presOf" srcId="{4CA7B6AF-B44D-4D21-B35B-67BBC6EAF834}" destId="{BF90F846-0CBD-4FD3-AF49-1F3944D34D52}" srcOrd="0" destOrd="2" presId="urn:microsoft.com/office/officeart/2005/8/layout/hList2"/>
    <dgm:cxn modelId="{9E53EE54-43E0-4FE2-A9A6-FD749260CD17}" srcId="{11194592-3607-4234-ABA3-21030F6D494A}" destId="{0EE267AB-670F-42D8-99A4-2D82FE2B2D79}" srcOrd="0" destOrd="0" parTransId="{D3E18230-69DD-41D6-A9D2-9032D2E0275A}" sibTransId="{4DDFB1B8-22AF-47B3-8996-EFE7F4CD65A4}"/>
    <dgm:cxn modelId="{087E195F-C9AA-4D43-82B6-7769142B9C58}" srcId="{51AC4F73-E4DF-4095-B174-1A33D3E3AFBE}" destId="{0C939973-1354-42B3-9F9A-B0F684175E16}" srcOrd="0" destOrd="0" parTransId="{420FF2EC-2358-4CA3-A304-89F25062F6E6}" sibTransId="{2D7FB051-4E5E-4BA5-BF00-E62E1E1AFE4D}"/>
    <dgm:cxn modelId="{63101306-FEFE-44EB-A0CF-C3BE8FC2F709}" srcId="{51AC4F73-E4DF-4095-B174-1A33D3E3AFBE}" destId="{53BAFD9D-9BA3-43EF-A382-3D2DDC24807A}" srcOrd="2" destOrd="0" parTransId="{44D4FB30-B89E-4EB8-8921-15A4AF9C2A69}" sibTransId="{F06486E1-3A1D-463E-AABE-CFB845E945DB}"/>
    <dgm:cxn modelId="{5EF710C5-A79D-40E2-8068-35BE69E62886}" type="presOf" srcId="{53BAFD9D-9BA3-43EF-A382-3D2DDC24807A}" destId="{FC5B3832-FD8C-4E83-B325-7D1381A871E5}" srcOrd="0" destOrd="2" presId="urn:microsoft.com/office/officeart/2005/8/layout/hList2"/>
    <dgm:cxn modelId="{0716C8D4-63B8-473D-8481-78764ADD63F6}" type="presOf" srcId="{0EE267AB-670F-42D8-99A4-2D82FE2B2D79}" destId="{40DF1D97-2C4C-4EC0-BC77-7AA5A99727D1}" srcOrd="0" destOrd="0" presId="urn:microsoft.com/office/officeart/2005/8/layout/hList2"/>
    <dgm:cxn modelId="{2A95C0E5-4E7C-4853-BE90-8E40809770CC}" type="presOf" srcId="{DDFF8867-87C5-4250-8489-C4A8E867D201}" destId="{40DF1D97-2C4C-4EC0-BC77-7AA5A99727D1}" srcOrd="0" destOrd="1" presId="urn:microsoft.com/office/officeart/2005/8/layout/hList2"/>
    <dgm:cxn modelId="{A11AC7E1-EC0B-4FDD-A708-DC531EEE9442}" type="presOf" srcId="{51AC4F73-E4DF-4095-B174-1A33D3E3AFBE}" destId="{8D801952-5F9D-4AD4-864F-37736811CB60}" srcOrd="0" destOrd="0" presId="urn:microsoft.com/office/officeart/2005/8/layout/hList2"/>
    <dgm:cxn modelId="{B9556D58-4B55-4CBD-9A44-595176C15BA8}" srcId="{1726F372-CEA1-433D-873C-CD828F7F9458}" destId="{EE2B6BE7-802D-4147-9462-A19DD3424F4B}" srcOrd="2" destOrd="0" parTransId="{C2C0EC28-8248-4C39-9E95-A24B3FFBAC9D}" sibTransId="{C2FE44BA-A148-4EE6-A841-0EFF280E76CF}"/>
    <dgm:cxn modelId="{6EDF1C41-451A-4A19-AA80-99B4EEB52D13}" type="presOf" srcId="{3725BAC8-D034-4EA9-888E-1949D9B50D82}" destId="{40DF1D97-2C4C-4EC0-BC77-7AA5A99727D1}" srcOrd="0" destOrd="2" presId="urn:microsoft.com/office/officeart/2005/8/layout/hList2"/>
    <dgm:cxn modelId="{DF7C0E31-0C68-4207-98F6-0D38E8724F57}" srcId="{EE2B6BE7-802D-4147-9462-A19DD3424F4B}" destId="{D0777D19-0E54-4DDA-9E4B-79430686BE90}" srcOrd="1" destOrd="0" parTransId="{A79BB0C1-33AD-4E64-B2C1-740C3DD69207}" sibTransId="{5B3C839B-32C8-4440-A4D8-A7E87DE8DCBD}"/>
    <dgm:cxn modelId="{CC6AB686-4561-4305-A4A7-06CEDBCEC46E}" srcId="{11194592-3607-4234-ABA3-21030F6D494A}" destId="{3725BAC8-D034-4EA9-888E-1949D9B50D82}" srcOrd="2" destOrd="0" parTransId="{F118CE22-6F5B-4F46-A51A-C71A91DFD088}" sibTransId="{DBA27ACE-ACDD-4C07-95AB-36CE5AA2426F}"/>
    <dgm:cxn modelId="{D2E837F2-D68B-4EA5-9A0C-965CCE75A1E0}" srcId="{EE2B6BE7-802D-4147-9462-A19DD3424F4B}" destId="{4CA7B6AF-B44D-4D21-B35B-67BBC6EAF834}" srcOrd="2" destOrd="0" parTransId="{73FC6D9D-46E4-42E4-8AFA-678038F98737}" sibTransId="{E796F584-82F9-4845-8C29-3A975F564636}"/>
    <dgm:cxn modelId="{FAE07C87-E6C3-43A7-A671-D735D1A6D905}" srcId="{1726F372-CEA1-433D-873C-CD828F7F9458}" destId="{11194592-3607-4234-ABA3-21030F6D494A}" srcOrd="0" destOrd="0" parTransId="{C59212B3-A913-433F-8DA8-E0B7E1AEFD91}" sibTransId="{1A9BBBFC-A0A2-4294-8312-7202EC2E7855}"/>
    <dgm:cxn modelId="{4B2FB0C2-1A98-4A50-82FA-60C5B84A0312}" type="presOf" srcId="{F71EA415-DA45-4D9C-B1F5-82AF0F6A03DA}" destId="{BF90F846-0CBD-4FD3-AF49-1F3944D34D52}" srcOrd="0" destOrd="0" presId="urn:microsoft.com/office/officeart/2005/8/layout/hList2"/>
    <dgm:cxn modelId="{51270161-D30B-4B2B-A996-1DBF8A021269}" srcId="{51AC4F73-E4DF-4095-B174-1A33D3E3AFBE}" destId="{8BB70BA8-AD95-40D3-B8FA-3BDEDED7FC5C}" srcOrd="1" destOrd="0" parTransId="{F730D3E6-2A34-406F-A66C-2BDA77EC9B7D}" sibTransId="{1579FAD2-C667-4658-8DBC-5EB6AEEF51FB}"/>
    <dgm:cxn modelId="{F67BC7BC-767E-4857-8FE1-DB53548BB6BE}" srcId="{1726F372-CEA1-433D-873C-CD828F7F9458}" destId="{51AC4F73-E4DF-4095-B174-1A33D3E3AFBE}" srcOrd="1" destOrd="0" parTransId="{08EC00CD-E248-4540-A4E3-8CF6964AF414}" sibTransId="{7BCEBA3F-29F6-4A83-BB44-005A59511BA7}"/>
    <dgm:cxn modelId="{7495FC8E-8DA8-4407-BEC7-D03FBB7F479B}" srcId="{11194592-3607-4234-ABA3-21030F6D494A}" destId="{DDFF8867-87C5-4250-8489-C4A8E867D201}" srcOrd="1" destOrd="0" parTransId="{3066FA63-BE98-4177-9672-6040C82A13B1}" sibTransId="{9D3F6FC1-0E93-4444-8C74-583157FB41BA}"/>
    <dgm:cxn modelId="{51DFC4E5-A7BB-41D4-9304-DFE6F42F2287}" type="presOf" srcId="{EE2B6BE7-802D-4147-9462-A19DD3424F4B}" destId="{4E104665-5EC8-4B46-95EC-615636CE4CCA}" srcOrd="0" destOrd="0" presId="urn:microsoft.com/office/officeart/2005/8/layout/hList2"/>
    <dgm:cxn modelId="{9AD92430-FE0A-448E-BFFA-1B16BCDA0E3F}" type="presOf" srcId="{1726F372-CEA1-433D-873C-CD828F7F9458}" destId="{0DC35FF0-D534-47B1-85A4-1FD06FF50A4B}" srcOrd="0" destOrd="0" presId="urn:microsoft.com/office/officeart/2005/8/layout/hList2"/>
    <dgm:cxn modelId="{32A71961-5FA5-466A-9A27-DE37AF700D27}" type="presParOf" srcId="{0DC35FF0-D534-47B1-85A4-1FD06FF50A4B}" destId="{E88C144A-2826-4DA1-B523-D70BA11C17CA}" srcOrd="0" destOrd="0" presId="urn:microsoft.com/office/officeart/2005/8/layout/hList2"/>
    <dgm:cxn modelId="{BF237E27-8AD7-49AC-811C-DC2D200FB3CE}" type="presParOf" srcId="{E88C144A-2826-4DA1-B523-D70BA11C17CA}" destId="{E5E8F354-55DE-43F9-84F5-67B901215E3A}" srcOrd="0" destOrd="0" presId="urn:microsoft.com/office/officeart/2005/8/layout/hList2"/>
    <dgm:cxn modelId="{D94FEE35-9A52-45DE-A6D6-EAB9F9E11E4C}" type="presParOf" srcId="{E88C144A-2826-4DA1-B523-D70BA11C17CA}" destId="{40DF1D97-2C4C-4EC0-BC77-7AA5A99727D1}" srcOrd="1" destOrd="0" presId="urn:microsoft.com/office/officeart/2005/8/layout/hList2"/>
    <dgm:cxn modelId="{84EB0C97-9A1E-42E2-821D-A7F63CBC4A24}" type="presParOf" srcId="{E88C144A-2826-4DA1-B523-D70BA11C17CA}" destId="{1BFF72D5-E168-4743-A6DB-752791EAC159}" srcOrd="2" destOrd="0" presId="urn:microsoft.com/office/officeart/2005/8/layout/hList2"/>
    <dgm:cxn modelId="{E28E9372-02EE-466E-9C13-A31CB9C5E8BB}" type="presParOf" srcId="{0DC35FF0-D534-47B1-85A4-1FD06FF50A4B}" destId="{EB35AFE0-AFF0-4DC4-AA1B-BE87F42AD692}" srcOrd="1" destOrd="0" presId="urn:microsoft.com/office/officeart/2005/8/layout/hList2"/>
    <dgm:cxn modelId="{6FDB38C8-2F42-48D2-9D3D-59C7D69C4D3E}" type="presParOf" srcId="{0DC35FF0-D534-47B1-85A4-1FD06FF50A4B}" destId="{70D1F9BD-CA8B-46C7-817E-F11E630FABBE}" srcOrd="2" destOrd="0" presId="urn:microsoft.com/office/officeart/2005/8/layout/hList2"/>
    <dgm:cxn modelId="{5F229506-0871-4810-A041-96E361C5B8D5}" type="presParOf" srcId="{70D1F9BD-CA8B-46C7-817E-F11E630FABBE}" destId="{DC5F27D2-5B4F-4343-9EBE-DB245FB20CA4}" srcOrd="0" destOrd="0" presId="urn:microsoft.com/office/officeart/2005/8/layout/hList2"/>
    <dgm:cxn modelId="{DDCB6C4F-828E-4B89-8773-5B2E838D7EAA}" type="presParOf" srcId="{70D1F9BD-CA8B-46C7-817E-F11E630FABBE}" destId="{FC5B3832-FD8C-4E83-B325-7D1381A871E5}" srcOrd="1" destOrd="0" presId="urn:microsoft.com/office/officeart/2005/8/layout/hList2"/>
    <dgm:cxn modelId="{D2C5E87E-4928-4C8C-8982-BD25DCCD7632}" type="presParOf" srcId="{70D1F9BD-CA8B-46C7-817E-F11E630FABBE}" destId="{8D801952-5F9D-4AD4-864F-37736811CB60}" srcOrd="2" destOrd="0" presId="urn:microsoft.com/office/officeart/2005/8/layout/hList2"/>
    <dgm:cxn modelId="{812B056F-6BCA-49C6-8CF6-DEBC01825762}" type="presParOf" srcId="{0DC35FF0-D534-47B1-85A4-1FD06FF50A4B}" destId="{450565C5-6166-4CBB-9D6E-42E62F60DD0E}" srcOrd="3" destOrd="0" presId="urn:microsoft.com/office/officeart/2005/8/layout/hList2"/>
    <dgm:cxn modelId="{623A828B-7EAE-48BD-BA9D-7B827008C28D}" type="presParOf" srcId="{0DC35FF0-D534-47B1-85A4-1FD06FF50A4B}" destId="{0AF99074-B8B2-412C-A8CD-86EA1EE7F5A0}" srcOrd="4" destOrd="0" presId="urn:microsoft.com/office/officeart/2005/8/layout/hList2"/>
    <dgm:cxn modelId="{384CAD58-96AE-483B-9869-1CDD7BFDE746}" type="presParOf" srcId="{0AF99074-B8B2-412C-A8CD-86EA1EE7F5A0}" destId="{34062C63-F85D-4103-84BB-85736AC2C315}" srcOrd="0" destOrd="0" presId="urn:microsoft.com/office/officeart/2005/8/layout/hList2"/>
    <dgm:cxn modelId="{3269FC1C-6DF5-4950-ACF7-B51242D73F7D}" type="presParOf" srcId="{0AF99074-B8B2-412C-A8CD-86EA1EE7F5A0}" destId="{BF90F846-0CBD-4FD3-AF49-1F3944D34D52}" srcOrd="1" destOrd="0" presId="urn:microsoft.com/office/officeart/2005/8/layout/hList2"/>
    <dgm:cxn modelId="{5249EA6F-C599-42D4-926D-CC36143FF596}" type="presParOf" srcId="{0AF99074-B8B2-412C-A8CD-86EA1EE7F5A0}" destId="{4E104665-5EC8-4B46-95EC-615636CE4CC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F72D5-E168-4743-A6DB-752791EAC159}">
      <dsp:nvSpPr>
        <dsp:cNvPr id="0" name=""/>
        <dsp:cNvSpPr/>
      </dsp:nvSpPr>
      <dsp:spPr>
        <a:xfrm rot="16200000">
          <a:off x="-1426192" y="2298924"/>
          <a:ext cx="3558490" cy="568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1428" bIns="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b="1" kern="1200" dirty="0" smtClean="0">
              <a:latin typeface="Century Gothic" panose="020B0502020202020204" pitchFamily="34" charset="0"/>
            </a:rPr>
            <a:t>Meldte mulige- og realiserte donorer</a:t>
          </a:r>
          <a:endParaRPr lang="nb-NO" sz="1900" kern="1200" dirty="0"/>
        </a:p>
      </dsp:txBody>
      <dsp:txXfrm>
        <a:off x="-1426192" y="2298924"/>
        <a:ext cx="3558490" cy="568548"/>
      </dsp:txXfrm>
    </dsp:sp>
    <dsp:sp modelId="{40DF1D97-2C4C-4EC0-BC77-7AA5A99727D1}">
      <dsp:nvSpPr>
        <dsp:cNvPr id="0" name=""/>
        <dsp:cNvSpPr/>
      </dsp:nvSpPr>
      <dsp:spPr>
        <a:xfrm>
          <a:off x="637326" y="803953"/>
          <a:ext cx="2831972" cy="3558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0142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Pr 30.september 2023 har det vært meldt 302 mulige donorer. Av disse er 87 realisert. Dette tilsvarer 15,78 donorer PMP (~21 PMP/år).            Befolkning 5 514 042.</a:t>
          </a:r>
          <a:endParaRPr lang="nb-NO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Tilsvarende tall for 2022 var 263 mulige og 83 realiserte donorer. PMP 20,28 / år.</a:t>
          </a:r>
          <a:endParaRPr lang="nb-NO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37326" y="803953"/>
        <a:ext cx="2831972" cy="3558490"/>
      </dsp:txXfrm>
    </dsp:sp>
    <dsp:sp modelId="{E5E8F354-55DE-43F9-84F5-67B901215E3A}">
      <dsp:nvSpPr>
        <dsp:cNvPr id="0" name=""/>
        <dsp:cNvSpPr/>
      </dsp:nvSpPr>
      <dsp:spPr>
        <a:xfrm>
          <a:off x="3923022" y="35025"/>
          <a:ext cx="1137096" cy="113709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801952-5F9D-4AD4-864F-37736811CB60}">
      <dsp:nvSpPr>
        <dsp:cNvPr id="0" name=""/>
        <dsp:cNvSpPr/>
      </dsp:nvSpPr>
      <dsp:spPr>
        <a:xfrm rot="16200000">
          <a:off x="2728704" y="2298924"/>
          <a:ext cx="3558490" cy="568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1428" bIns="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b="1" kern="1200" dirty="0" smtClean="0">
              <a:latin typeface="Century Gothic" panose="020B0502020202020204" pitchFamily="34" charset="0"/>
            </a:rPr>
            <a:t>Positive til organdonasjon</a:t>
          </a:r>
          <a:endParaRPr lang="nb-NO" sz="1900" kern="1200" dirty="0"/>
        </a:p>
      </dsp:txBody>
      <dsp:txXfrm>
        <a:off x="2728704" y="2298924"/>
        <a:ext cx="3558490" cy="568548"/>
      </dsp:txXfrm>
    </dsp:sp>
    <dsp:sp modelId="{FC5B3832-FD8C-4E83-B325-7D1381A871E5}">
      <dsp:nvSpPr>
        <dsp:cNvPr id="0" name=""/>
        <dsp:cNvSpPr/>
      </dsp:nvSpPr>
      <dsp:spPr>
        <a:xfrm>
          <a:off x="4792223" y="657699"/>
          <a:ext cx="2831972" cy="3850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0142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79 % av 164 spurte pårørende har på avdødes eller egne vegne sagt ja til donasjon pr. 30.september 2023.</a:t>
          </a:r>
          <a:endParaRPr lang="nb-NO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I tillegg til de 87 realiserte donasjonene har pårørende i 43 tilfeller vært </a:t>
          </a:r>
          <a:r>
            <a:rPr lang="nb-NO" sz="1400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psitive</a:t>
          </a:r>
          <a:r>
            <a:rPr lang="nb-NO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til donasjon, men donasjon lot seg ikke gjennomføre av medisinske årsaker (ikke oppfylt kriterier for opphørt hjernesirkulasjon, medisinske årsaker, organstatus, hjertestans mm) .</a:t>
          </a:r>
          <a:endParaRPr lang="nb-NO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792223" y="657699"/>
        <a:ext cx="2831972" cy="3850998"/>
      </dsp:txXfrm>
    </dsp:sp>
    <dsp:sp modelId="{DC5F27D2-5B4F-4343-9EBE-DB245FB20CA4}">
      <dsp:nvSpPr>
        <dsp:cNvPr id="0" name=""/>
        <dsp:cNvSpPr/>
      </dsp:nvSpPr>
      <dsp:spPr>
        <a:xfrm>
          <a:off x="0" y="0"/>
          <a:ext cx="1137096" cy="1137096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104665-5EC8-4B46-95EC-615636CE4CCA}">
      <dsp:nvSpPr>
        <dsp:cNvPr id="0" name=""/>
        <dsp:cNvSpPr/>
      </dsp:nvSpPr>
      <dsp:spPr>
        <a:xfrm rot="16200000">
          <a:off x="6883600" y="2298924"/>
          <a:ext cx="3558490" cy="568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1428" bIns="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b="1" kern="1200" dirty="0" smtClean="0">
              <a:latin typeface="Century Gothic" panose="020B0502020202020204" pitchFamily="34" charset="0"/>
            </a:rPr>
            <a:t>Transplanterte organer</a:t>
          </a:r>
          <a:endParaRPr lang="nb-NO" sz="1900" kern="1200" dirty="0"/>
        </a:p>
      </dsp:txBody>
      <dsp:txXfrm>
        <a:off x="6883600" y="2298924"/>
        <a:ext cx="3558490" cy="568548"/>
      </dsp:txXfrm>
    </dsp:sp>
    <dsp:sp modelId="{BF90F846-0CBD-4FD3-AF49-1F3944D34D52}">
      <dsp:nvSpPr>
        <dsp:cNvPr id="0" name=""/>
        <dsp:cNvSpPr/>
      </dsp:nvSpPr>
      <dsp:spPr>
        <a:xfrm>
          <a:off x="8947120" y="803953"/>
          <a:ext cx="2831972" cy="3558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0142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Det er transplantert 317 organer til 286 pasienter ved utgangen av september 2023.</a:t>
          </a:r>
          <a:endParaRPr lang="nb-NO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I 2022 til samme tid var tallene 314 organer til 288 pasienter.</a:t>
          </a:r>
          <a:endParaRPr lang="nb-NO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8947120" y="803953"/>
        <a:ext cx="2831972" cy="3558490"/>
      </dsp:txXfrm>
    </dsp:sp>
    <dsp:sp modelId="{34062C63-F85D-4103-84BB-85736AC2C315}">
      <dsp:nvSpPr>
        <dsp:cNvPr id="0" name=""/>
        <dsp:cNvSpPr/>
      </dsp:nvSpPr>
      <dsp:spPr>
        <a:xfrm>
          <a:off x="8378572" y="53469"/>
          <a:ext cx="1137096" cy="1137096"/>
        </a:xfrm>
        <a:prstGeom prst="rect">
          <a:avLst/>
        </a:prstGeom>
        <a:blipFill rotWithShape="1">
          <a:blip xmlns:r="http://schemas.openxmlformats.org/officeDocument/2006/relationships" r:embed="rId3">
            <a:grayscl/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0.55106</cdr:x>
      <cdr:y>0</cdr:y>
    </cdr:from>
    <cdr:to>
      <cdr:x>0.98023</cdr:x>
      <cdr:y>0.04576</cdr:y>
    </cdr:to>
    <cdr:sp macro="" textlink="">
      <cdr:nvSpPr>
        <cdr:cNvPr id="2" name="Pil mot venstre og høyre 1"/>
        <cdr:cNvSpPr/>
      </cdr:nvSpPr>
      <cdr:spPr>
        <a:xfrm xmlns:a="http://schemas.openxmlformats.org/drawingml/2006/main">
          <a:off x="6390352" y="0"/>
          <a:ext cx="4976873" cy="247642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>
            <a:lumMod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nb-NO" sz="800" dirty="0" smtClean="0">
              <a:solidFill>
                <a:srgbClr val="004A92"/>
              </a:solidFill>
            </a:rPr>
            <a:t>Helse Sør-Øst</a:t>
          </a:r>
          <a:endParaRPr lang="nb-NO" sz="800" dirty="0">
            <a:solidFill>
              <a:srgbClr val="004A92"/>
            </a:solidFill>
          </a:endParaRPr>
        </a:p>
      </cdr:txBody>
    </cdr:sp>
  </cdr:relSizeAnchor>
  <cdr:relSizeAnchor xmlns:cdr="http://schemas.openxmlformats.org/drawingml/2006/chartDrawing">
    <cdr:from>
      <cdr:x>0.4291</cdr:x>
      <cdr:y>0</cdr:y>
    </cdr:from>
    <cdr:to>
      <cdr:x>0.55106</cdr:x>
      <cdr:y>0.03759</cdr:y>
    </cdr:to>
    <cdr:sp macro="" textlink="">
      <cdr:nvSpPr>
        <cdr:cNvPr id="4" name="Pil mot venstre og høyre 3"/>
        <cdr:cNvSpPr/>
      </cdr:nvSpPr>
      <cdr:spPr>
        <a:xfrm xmlns:a="http://schemas.openxmlformats.org/drawingml/2006/main">
          <a:off x="4976043" y="0"/>
          <a:ext cx="1414310" cy="203405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>
            <a:lumMod val="6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800" dirty="0" smtClean="0">
              <a:solidFill>
                <a:srgbClr val="004A92"/>
              </a:solidFill>
            </a:rPr>
            <a:t>Helse-Vest</a:t>
          </a:r>
          <a:endParaRPr lang="nb-NO" sz="800" dirty="0">
            <a:solidFill>
              <a:srgbClr val="004A92"/>
            </a:solidFill>
          </a:endParaRPr>
        </a:p>
      </cdr:txBody>
    </cdr:sp>
  </cdr:relSizeAnchor>
  <cdr:relSizeAnchor xmlns:cdr="http://schemas.openxmlformats.org/drawingml/2006/chartDrawing">
    <cdr:from>
      <cdr:x>0.25627</cdr:x>
      <cdr:y>0</cdr:y>
    </cdr:from>
    <cdr:to>
      <cdr:x>0.4291</cdr:x>
      <cdr:y>0.0394</cdr:y>
    </cdr:to>
    <cdr:sp macro="" textlink="">
      <cdr:nvSpPr>
        <cdr:cNvPr id="5" name="Pil mot venstre og høyre 4"/>
        <cdr:cNvSpPr/>
      </cdr:nvSpPr>
      <cdr:spPr>
        <a:xfrm xmlns:a="http://schemas.openxmlformats.org/drawingml/2006/main">
          <a:off x="2971832" y="0"/>
          <a:ext cx="2004212" cy="213237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800" dirty="0" smtClean="0">
              <a:solidFill>
                <a:srgbClr val="004A92"/>
              </a:solidFill>
            </a:rPr>
            <a:t>Helse-Midt</a:t>
          </a:r>
          <a:endParaRPr lang="nb-NO" sz="800" dirty="0">
            <a:solidFill>
              <a:srgbClr val="004A92"/>
            </a:solidFill>
          </a:endParaRPr>
        </a:p>
      </cdr:txBody>
    </cdr:sp>
  </cdr:relSizeAnchor>
  <cdr:relSizeAnchor xmlns:cdr="http://schemas.openxmlformats.org/drawingml/2006/chartDrawing">
    <cdr:from>
      <cdr:x>0.0566</cdr:x>
      <cdr:y>0</cdr:y>
    </cdr:from>
    <cdr:to>
      <cdr:x>0.25569</cdr:x>
      <cdr:y>0.04576</cdr:y>
    </cdr:to>
    <cdr:sp macro="" textlink="">
      <cdr:nvSpPr>
        <cdr:cNvPr id="3" name="Pil mot venstre og høyre 2"/>
        <cdr:cNvSpPr/>
      </cdr:nvSpPr>
      <cdr:spPr>
        <a:xfrm xmlns:a="http://schemas.openxmlformats.org/drawingml/2006/main">
          <a:off x="656361" y="0"/>
          <a:ext cx="2308745" cy="247650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>
            <a:lumMod val="8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nb-NO" sz="800" dirty="0" smtClean="0">
              <a:solidFill>
                <a:srgbClr val="004A92"/>
              </a:solidFill>
            </a:rPr>
            <a:t>Helse-Nord</a:t>
          </a:r>
          <a:endParaRPr lang="nb-NO" sz="800" dirty="0">
            <a:solidFill>
              <a:srgbClr val="004A9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05.10.2023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05.10.2023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EDE010E-7568-42CB-990A-AAD7ACCD914C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oters give consent to new 'opt-out' system of organ donation - SWI  swissinfo.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0" y="44246"/>
            <a:ext cx="10333703" cy="5812708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184787" y="3457927"/>
            <a:ext cx="47194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b-NO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Organdonasjon </a:t>
            </a:r>
          </a:p>
          <a:p>
            <a:r>
              <a:rPr lang="nb-NO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og transplantasjon</a:t>
            </a:r>
            <a:endParaRPr lang="nb-NO" sz="4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184787" y="4980605"/>
            <a:ext cx="53735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2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Aktivitetstall 1.januar – 30.september 2023</a:t>
            </a:r>
            <a:endParaRPr lang="nb-NO" sz="2000" b="1" cap="none" spc="0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48050" y="6535712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7987" y="365125"/>
            <a:ext cx="11956026" cy="1325563"/>
          </a:xfrm>
        </p:spPr>
        <p:txBody>
          <a:bodyPr>
            <a:normAutofit/>
          </a:bodyPr>
          <a:lstStyle/>
          <a:p>
            <a:r>
              <a:rPr lang="nb-NO" sz="1800" dirty="0">
                <a:latin typeface="Century Gothic" panose="020B0502020202020204" pitchFamily="34" charset="0"/>
              </a:rPr>
              <a:t>Tallene i denne rapporten baserer seg på det som er henvist av mulige donorer til transplantasjonskoordinatorene på OUS, Rikshospitalet i perioden 1.januar til </a:t>
            </a:r>
            <a:r>
              <a:rPr lang="nb-NO" sz="1800" dirty="0" smtClean="0">
                <a:latin typeface="Century Gothic" panose="020B0502020202020204" pitchFamily="34" charset="0"/>
              </a:rPr>
              <a:t>30.september </a:t>
            </a:r>
            <a:r>
              <a:rPr lang="nb-NO" sz="1800" dirty="0">
                <a:latin typeface="Century Gothic" panose="020B0502020202020204" pitchFamily="34" charset="0"/>
              </a:rPr>
              <a:t>2023.</a:t>
            </a:r>
            <a:endParaRPr lang="nb-NO" sz="18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573977"/>
              </p:ext>
            </p:extLst>
          </p:nvPr>
        </p:nvGraphicFramePr>
        <p:xfrm>
          <a:off x="117987" y="1317523"/>
          <a:ext cx="11847871" cy="456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48050" y="6535712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86506"/>
              </p:ext>
            </p:extLst>
          </p:nvPr>
        </p:nvGraphicFramePr>
        <p:xfrm>
          <a:off x="139266" y="242165"/>
          <a:ext cx="11756324" cy="311212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85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399">
                  <a:extLst>
                    <a:ext uri="{9D8B030D-6E8A-4147-A177-3AD203B41FA5}">
                      <a16:colId xmlns:a16="http://schemas.microsoft.com/office/drawing/2014/main" val="128938392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2400" b="1" u="none" strike="noStrike" dirty="0" smtClean="0">
                          <a:solidFill>
                            <a:srgbClr val="004A92"/>
                          </a:solidFill>
                          <a:effectLst/>
                          <a:latin typeface="Century Gothic" panose="020B0502020202020204" pitchFamily="34" charset="0"/>
                        </a:rPr>
                        <a:t>Meldte mulige- </a:t>
                      </a:r>
                      <a:r>
                        <a:rPr lang="nb-NO" sz="2400" b="1" u="none" strike="noStrike" dirty="0">
                          <a:solidFill>
                            <a:srgbClr val="004A92"/>
                          </a:solidFill>
                          <a:effectLst/>
                          <a:latin typeface="Century Gothic" panose="020B0502020202020204" pitchFamily="34" charset="0"/>
                        </a:rPr>
                        <a:t>og realiserte donorer </a:t>
                      </a:r>
                      <a:r>
                        <a:rPr lang="nb-NO" sz="2400" b="1" u="none" strike="noStrike" dirty="0" smtClean="0">
                          <a:solidFill>
                            <a:srgbClr val="004A92"/>
                          </a:solidFill>
                          <a:effectLst/>
                          <a:latin typeface="Century Gothic" panose="020B0502020202020204" pitchFamily="34" charset="0"/>
                        </a:rPr>
                        <a:t> pr 30.september</a:t>
                      </a:r>
                      <a:r>
                        <a:rPr lang="nb-NO" sz="2400" b="1" u="none" strike="noStrike" baseline="0" dirty="0" smtClean="0">
                          <a:solidFill>
                            <a:srgbClr val="004A92"/>
                          </a:solidFill>
                          <a:effectLst/>
                          <a:latin typeface="Century Gothic" panose="020B0502020202020204" pitchFamily="34" charset="0"/>
                        </a:rPr>
                        <a:t> 2023</a:t>
                      </a:r>
                      <a:endParaRPr lang="nb-NO" sz="2400" b="1" i="0" u="none" strike="noStrike" dirty="0">
                        <a:solidFill>
                          <a:srgbClr val="004A9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nb-NO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Donorer total</a:t>
                      </a:r>
                      <a:endParaRPr lang="nb-NO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8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Realisert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donasjon DBD</a:t>
                      </a:r>
                      <a:endParaRPr lang="nb-NO" sz="12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  <a:endParaRPr lang="nb-NO" sz="11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87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Realisert donasjon </a:t>
                      </a:r>
                      <a:r>
                        <a:rPr lang="nb-NO" sz="12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cDCD</a:t>
                      </a:r>
                      <a:endParaRPr lang="nb-NO" sz="1200" b="0" i="0" u="none" strike="noStrike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nb-NO" sz="11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7829952"/>
                  </a:ext>
                </a:extLst>
              </a:tr>
              <a:tr h="23961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Pårørende gitt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samtykke, 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men donasjon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avbrutt</a:t>
                      </a:r>
                      <a:r>
                        <a:rPr lang="nb-NO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pga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peroperative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funn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(cancer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, organstatus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mm)</a:t>
                      </a:r>
                      <a:endParaRPr lang="nb-NO" sz="12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Pårørende positive, men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donasjon lot seg ikke gjennomføre 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av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medisinske 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årsaker</a:t>
                      </a:r>
                      <a:b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(Kriterier for opphørt hjernesirkulasjon ikke oppfylt, </a:t>
                      </a:r>
                      <a:r>
                        <a:rPr lang="nb-NO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med.årsaker</a:t>
                      </a: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, organstatus, hjertestans,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annet</a:t>
                      </a:r>
                      <a:endParaRPr lang="nb-NO" sz="12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Pårørende </a:t>
                      </a:r>
                      <a:r>
                        <a:rPr lang="nb-NO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gitt samtykke til donasjon på egen- eller avdødes vegne</a:t>
                      </a:r>
                      <a:endParaRPr lang="nb-NO" sz="1200" b="1" i="1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1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1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130</a:t>
                      </a:r>
                      <a:endParaRPr lang="nb-NO" sz="1200" b="1" i="1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Donasjon ikke realisert - årsaker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Avslag  </a:t>
                      </a:r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(fra avdøde </a:t>
                      </a:r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selv eller pårørende)</a:t>
                      </a:r>
                      <a:endParaRPr lang="nb-NO" sz="11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Medisinske årsaker, </a:t>
                      </a:r>
                      <a:r>
                        <a:rPr lang="nb-NO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organstatus</a:t>
                      </a:r>
                      <a:endParaRPr lang="nb-NO" sz="11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7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71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137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7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b-NO" sz="1100" u="none" strike="noStrike" dirty="0">
                          <a:effectLst/>
                          <a:latin typeface="Century Gothic" panose="020B0502020202020204" pitchFamily="34" charset="0"/>
                        </a:rPr>
                        <a:t>Andre årsaker</a:t>
                      </a:r>
                      <a:endParaRPr lang="nb-NO" sz="11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Century Gothic" panose="020B0502020202020204" pitchFamily="34" charset="0"/>
                        </a:rPr>
                        <a:t>Totalt antall meldte 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302</a:t>
                      </a:r>
                      <a:endParaRPr lang="nb-NO" sz="12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43512" y="6433083"/>
            <a:ext cx="3313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07562704"/>
              </p:ext>
            </p:extLst>
          </p:nvPr>
        </p:nvGraphicFramePr>
        <p:xfrm>
          <a:off x="139267" y="3447875"/>
          <a:ext cx="11756323" cy="265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4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sz="2400" dirty="0">
                <a:latin typeface="Century Gothic" panose="020B0502020202020204" pitchFamily="34" charset="0"/>
              </a:rPr>
              <a:t>Meldte </a:t>
            </a:r>
            <a:r>
              <a:rPr lang="nb-NO" altLang="nb-NO" sz="2400" dirty="0" smtClean="0">
                <a:latin typeface="Century Gothic" panose="020B0502020202020204" pitchFamily="34" charset="0"/>
              </a:rPr>
              <a:t>mulige- og </a:t>
            </a:r>
            <a:r>
              <a:rPr lang="nb-NO" altLang="nb-NO" sz="2400" dirty="0">
                <a:latin typeface="Century Gothic" panose="020B0502020202020204" pitchFamily="34" charset="0"/>
              </a:rPr>
              <a:t>realiserte donorer </a:t>
            </a:r>
            <a:r>
              <a:rPr lang="nb-NO" sz="2400" dirty="0">
                <a:latin typeface="Century Gothic" panose="020B0502020202020204" pitchFamily="34" charset="0"/>
              </a:rPr>
              <a:t>1.januar – </a:t>
            </a:r>
            <a:r>
              <a:rPr lang="nb-NO" sz="2400" dirty="0" smtClean="0">
                <a:latin typeface="Century Gothic" panose="020B0502020202020204" pitchFamily="34" charset="0"/>
              </a:rPr>
              <a:t>30.september 2023</a:t>
            </a:r>
            <a:endParaRPr lang="nb-NO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76906"/>
              </p:ext>
            </p:extLst>
          </p:nvPr>
        </p:nvGraphicFramePr>
        <p:xfrm>
          <a:off x="476250" y="1123950"/>
          <a:ext cx="11596489" cy="54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Rett linje 4"/>
          <p:cNvCxnSpPr/>
          <p:nvPr/>
        </p:nvCxnSpPr>
        <p:spPr>
          <a:xfrm flipV="1">
            <a:off x="3448050" y="2009776"/>
            <a:ext cx="0" cy="306704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flipH="1" flipV="1">
            <a:off x="5452294" y="1980417"/>
            <a:ext cx="11367" cy="306161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H="1" flipV="1">
            <a:off x="6866603" y="1951058"/>
            <a:ext cx="11579" cy="309097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48050" y="6535712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14578"/>
              </p:ext>
            </p:extLst>
          </p:nvPr>
        </p:nvGraphicFramePr>
        <p:xfrm>
          <a:off x="903888" y="1605659"/>
          <a:ext cx="10281037" cy="205194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18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732">
                  <a:extLst>
                    <a:ext uri="{9D8B030D-6E8A-4147-A177-3AD203B41FA5}">
                      <a16:colId xmlns:a16="http://schemas.microsoft.com/office/drawing/2014/main" val="2355612966"/>
                    </a:ext>
                  </a:extLst>
                </a:gridCol>
                <a:gridCol w="759102">
                  <a:extLst>
                    <a:ext uri="{9D8B030D-6E8A-4147-A177-3AD203B41FA5}">
                      <a16:colId xmlns:a16="http://schemas.microsoft.com/office/drawing/2014/main" val="3650302506"/>
                    </a:ext>
                  </a:extLst>
                </a:gridCol>
                <a:gridCol w="751732">
                  <a:extLst>
                    <a:ext uri="{9D8B030D-6E8A-4147-A177-3AD203B41FA5}">
                      <a16:colId xmlns:a16="http://schemas.microsoft.com/office/drawing/2014/main" val="1381855216"/>
                    </a:ext>
                  </a:extLst>
                </a:gridCol>
                <a:gridCol w="744361">
                  <a:extLst>
                    <a:ext uri="{9D8B030D-6E8A-4147-A177-3AD203B41FA5}">
                      <a16:colId xmlns:a16="http://schemas.microsoft.com/office/drawing/2014/main" val="3444569625"/>
                    </a:ext>
                  </a:extLst>
                </a:gridCol>
                <a:gridCol w="751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1732">
                  <a:extLst>
                    <a:ext uri="{9D8B030D-6E8A-4147-A177-3AD203B41FA5}">
                      <a16:colId xmlns:a16="http://schemas.microsoft.com/office/drawing/2014/main" val="2105122831"/>
                    </a:ext>
                  </a:extLst>
                </a:gridCol>
              </a:tblGrid>
              <a:tr h="236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90000" marR="18000" marT="53997" marB="0" anchor="ctr" horzOverflow="overflow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90000" marR="18000" marT="53997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90000" marR="18000" marT="53997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kumimoji="0" lang="nb-NO" alt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kumimoji="0" lang="nb-NO" alt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kumimoji="0" lang="nb-NO" alt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  <a:endParaRPr kumimoji="0" lang="nb-NO" alt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Meldte mulige donorer</a:t>
                      </a:r>
                    </a:p>
                  </a:txBody>
                  <a:tcPr marL="90000" marR="18000" marT="53997" marB="0" anchor="ctr" horzOverflow="overflow">
                    <a:lnT w="12700" cmpd="sng">
                      <a:noFill/>
                    </a:lnT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219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217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251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224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239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242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236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263</a:t>
                      </a:r>
                    </a:p>
                  </a:txBody>
                  <a:tcPr marL="90000" marR="18000" marT="53997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302</a:t>
                      </a:r>
                    </a:p>
                  </a:txBody>
                  <a:tcPr marL="90000" marR="18000" marT="539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749102"/>
                  </a:ext>
                </a:extLst>
              </a:tr>
              <a:tr h="444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Realiserte donasjoner DBD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90000" marR="18000" marT="53997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90000" marR="18000" marT="539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Realiserte donorer DBD + </a:t>
                      </a:r>
                      <a:r>
                        <a:rPr kumimoji="0" lang="nb-NO" altLang="nb-NO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cDCD</a:t>
                      </a:r>
                      <a:r>
                        <a:rPr kumimoji="0" lang="nb-NO" altLang="nb-NO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87</a:t>
                      </a:r>
                    </a:p>
                  </a:txBody>
                  <a:tcPr marL="90000" marR="18000" marT="53997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3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Realiserte donasjoner 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cDCD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18000" marT="53997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18000" marT="539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Multiorgangiver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85 %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85 %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82 %</a:t>
                      </a: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83 %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84 %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83 %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73 %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81 %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85 %</a:t>
                      </a:r>
                    </a:p>
                  </a:txBody>
                  <a:tcPr marL="90000" marR="18000" marT="53997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80 %</a:t>
                      </a:r>
                    </a:p>
                  </a:txBody>
                  <a:tcPr marL="90000" marR="18000" marT="539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 Box 777"/>
          <p:cNvSpPr txBox="1">
            <a:spLocks noChangeArrowheads="1"/>
          </p:cNvSpPr>
          <p:nvPr/>
        </p:nvSpPr>
        <p:spPr bwMode="auto">
          <a:xfrm>
            <a:off x="539750" y="104469"/>
            <a:ext cx="880683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b="1" dirty="0" smtClean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Organdonasjon </a:t>
            </a:r>
            <a:r>
              <a:rPr lang="nb-NO" altLang="nb-NO" sz="2400" b="1" dirty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1.januar </a:t>
            </a:r>
            <a:r>
              <a:rPr lang="nb-NO" altLang="nb-NO" sz="2400" b="1" dirty="0" smtClean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– 30.september 2023</a:t>
            </a:r>
            <a:endParaRPr lang="nb-NO" altLang="nb-NO" sz="2400" b="1" dirty="0">
              <a:solidFill>
                <a:srgbClr val="004A92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til sammenligning tall fra </a:t>
            </a:r>
            <a:r>
              <a:rPr lang="nb-NO" altLang="nb-NO" sz="1400" dirty="0" smtClean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2014 </a:t>
            </a:r>
            <a:r>
              <a:rPr lang="nb-NO" altLang="nb-NO" sz="1400" dirty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- </a:t>
            </a:r>
            <a:r>
              <a:rPr lang="nb-NO" altLang="nb-NO" sz="1400" dirty="0" smtClean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2022 </a:t>
            </a:r>
            <a:endParaRPr lang="nb-NO" altLang="nb-NO" sz="1200" dirty="0">
              <a:solidFill>
                <a:srgbClr val="004A92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539750" y="922676"/>
            <a:ext cx="11247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Gjennomsnittet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av antall realiserte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donasjoner 1.januar – 30.september de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siste 9 årene er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80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(lavest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68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– høyest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90). </a:t>
            </a:r>
            <a:endParaRPr kumimoji="1" lang="nb-NO" altLang="nb-NO" sz="12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ea typeface="ヒラギノ角ゴ Pro W3" pitchFamily="-108" charset="-128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Pr.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30.september 2023 har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vi hatt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87 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realiserte 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donasjoner (DBD 75 + </a:t>
            </a:r>
            <a:r>
              <a:rPr kumimoji="1" lang="nb-NO" altLang="nb-NO" sz="1200" dirty="0" err="1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cDCD</a:t>
            </a:r>
            <a:r>
              <a:rPr kumimoji="1" lang="nb-NO" altLang="nb-NO" sz="12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 12).</a:t>
            </a:r>
            <a:endParaRPr kumimoji="1" lang="nb-NO" altLang="nb-NO" sz="12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  <a:ea typeface="ヒラギノ角ゴ Pro W3" pitchFamily="-108" charset="-128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7251286"/>
              </p:ext>
            </p:extLst>
          </p:nvPr>
        </p:nvGraphicFramePr>
        <p:xfrm>
          <a:off x="468313" y="3793573"/>
          <a:ext cx="11152187" cy="214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20471" y="6531366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826" y="1525333"/>
            <a:ext cx="12054348" cy="578771"/>
          </a:xfrm>
        </p:spPr>
        <p:txBody>
          <a:bodyPr>
            <a:noAutofit/>
          </a:bodyPr>
          <a:lstStyle/>
          <a:p>
            <a:r>
              <a:rPr lang="nb-NO" sz="2400" dirty="0" smtClean="0">
                <a:solidFill>
                  <a:srgbClr val="004A92"/>
                </a:solidFill>
                <a:latin typeface="Century Gothic" panose="020B0502020202020204" pitchFamily="34" charset="0"/>
              </a:rPr>
              <a:t>Organdonasjon – aktivitet innen Scandiatransplant 1.januar – 30.september 2023</a:t>
            </a:r>
            <a:endParaRPr lang="nb-NO" sz="2400" dirty="0">
              <a:solidFill>
                <a:srgbClr val="004A9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682632"/>
              </p:ext>
            </p:extLst>
          </p:nvPr>
        </p:nvGraphicFramePr>
        <p:xfrm>
          <a:off x="424016" y="2395896"/>
          <a:ext cx="10980174" cy="236160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76516">
                  <a:extLst>
                    <a:ext uri="{9D8B030D-6E8A-4147-A177-3AD203B41FA5}">
                      <a16:colId xmlns:a16="http://schemas.microsoft.com/office/drawing/2014/main" val="3755223179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122566940"/>
                    </a:ext>
                  </a:extLst>
                </a:gridCol>
                <a:gridCol w="334297">
                  <a:extLst>
                    <a:ext uri="{9D8B030D-6E8A-4147-A177-3AD203B41FA5}">
                      <a16:colId xmlns:a16="http://schemas.microsoft.com/office/drawing/2014/main" val="1207766568"/>
                    </a:ext>
                  </a:extLst>
                </a:gridCol>
                <a:gridCol w="324465">
                  <a:extLst>
                    <a:ext uri="{9D8B030D-6E8A-4147-A177-3AD203B41FA5}">
                      <a16:colId xmlns:a16="http://schemas.microsoft.com/office/drawing/2014/main" val="1284966491"/>
                    </a:ext>
                  </a:extLst>
                </a:gridCol>
                <a:gridCol w="362565">
                  <a:extLst>
                    <a:ext uri="{9D8B030D-6E8A-4147-A177-3AD203B41FA5}">
                      <a16:colId xmlns:a16="http://schemas.microsoft.com/office/drawing/2014/main" val="4250686912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903069463"/>
                    </a:ext>
                  </a:extLst>
                </a:gridCol>
                <a:gridCol w="323236">
                  <a:extLst>
                    <a:ext uri="{9D8B030D-6E8A-4147-A177-3AD203B41FA5}">
                      <a16:colId xmlns:a16="http://schemas.microsoft.com/office/drawing/2014/main" val="4060122406"/>
                    </a:ext>
                  </a:extLst>
                </a:gridCol>
                <a:gridCol w="363794">
                  <a:extLst>
                    <a:ext uri="{9D8B030D-6E8A-4147-A177-3AD203B41FA5}">
                      <a16:colId xmlns:a16="http://schemas.microsoft.com/office/drawing/2014/main" val="3459146435"/>
                    </a:ext>
                  </a:extLst>
                </a:gridCol>
                <a:gridCol w="334296">
                  <a:extLst>
                    <a:ext uri="{9D8B030D-6E8A-4147-A177-3AD203B41FA5}">
                      <a16:colId xmlns:a16="http://schemas.microsoft.com/office/drawing/2014/main" val="994496003"/>
                    </a:ext>
                  </a:extLst>
                </a:gridCol>
                <a:gridCol w="344129">
                  <a:extLst>
                    <a:ext uri="{9D8B030D-6E8A-4147-A177-3AD203B41FA5}">
                      <a16:colId xmlns:a16="http://schemas.microsoft.com/office/drawing/2014/main" val="698575171"/>
                    </a:ext>
                  </a:extLst>
                </a:gridCol>
                <a:gridCol w="924233">
                  <a:extLst>
                    <a:ext uri="{9D8B030D-6E8A-4147-A177-3AD203B41FA5}">
                      <a16:colId xmlns:a16="http://schemas.microsoft.com/office/drawing/2014/main" val="3091080768"/>
                    </a:ext>
                  </a:extLst>
                </a:gridCol>
                <a:gridCol w="894735">
                  <a:extLst>
                    <a:ext uri="{9D8B030D-6E8A-4147-A177-3AD203B41FA5}">
                      <a16:colId xmlns:a16="http://schemas.microsoft.com/office/drawing/2014/main" val="3730619183"/>
                    </a:ext>
                  </a:extLst>
                </a:gridCol>
                <a:gridCol w="894736">
                  <a:extLst>
                    <a:ext uri="{9D8B030D-6E8A-4147-A177-3AD203B41FA5}">
                      <a16:colId xmlns:a16="http://schemas.microsoft.com/office/drawing/2014/main" val="4247342906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val="4239033911"/>
                    </a:ext>
                  </a:extLst>
                </a:gridCol>
                <a:gridCol w="1796845">
                  <a:extLst>
                    <a:ext uri="{9D8B030D-6E8A-4147-A177-3AD203B41FA5}">
                      <a16:colId xmlns:a16="http://schemas.microsoft.com/office/drawing/2014/main" val="4204993029"/>
                    </a:ext>
                  </a:extLst>
                </a:gridCol>
              </a:tblGrid>
              <a:tr h="878246">
                <a:tc>
                  <a:txBody>
                    <a:bodyPr/>
                    <a:lstStyle/>
                    <a:p>
                      <a:pPr algn="ctr"/>
                      <a:endParaRPr lang="nb-NO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Danmark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Aarhus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Odense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Köbenhavn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Sverige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Skåne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Göteborg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Uppsala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Stockholm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Norge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Finland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Island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Estland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Scandiatransplant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8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DBD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71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137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61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413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3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cDCD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nb-NO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83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Donorer totalt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71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183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87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115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485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2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PMP/år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11,72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17,35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15,78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20,58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17,76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16,11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16,46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2617"/>
                  </a:ext>
                </a:extLst>
              </a:tr>
            </a:tbl>
          </a:graphicData>
        </a:graphic>
      </p:graphicFrame>
      <p:pic>
        <p:nvPicPr>
          <p:cNvPr id="1026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96" y="143490"/>
            <a:ext cx="8721214" cy="12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48050" y="6535712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01991"/>
              </p:ext>
            </p:extLst>
          </p:nvPr>
        </p:nvGraphicFramePr>
        <p:xfrm>
          <a:off x="395288" y="774217"/>
          <a:ext cx="11452156" cy="54307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2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2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05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89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89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4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Dobbel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Singel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Hjerte-Nyre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DD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Lever LD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44052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Lever-Nyre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DD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145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127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117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LD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Nyre-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</a:t>
                      </a: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Øy-celler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189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179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188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168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166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Lunger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tot</a:t>
                      </a: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ext Box 772"/>
          <p:cNvSpPr txBox="1">
            <a:spLocks noChangeArrowheads="1"/>
          </p:cNvSpPr>
          <p:nvPr/>
        </p:nvSpPr>
        <p:spPr bwMode="auto">
          <a:xfrm>
            <a:off x="395287" y="112002"/>
            <a:ext cx="10045787" cy="6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 b="1" dirty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Transplantasjoner 1.januar – </a:t>
            </a:r>
            <a:r>
              <a:rPr lang="nb-NO" altLang="nb-NO" sz="2000" b="1" dirty="0" smtClean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30.september </a:t>
            </a:r>
            <a:r>
              <a:rPr lang="nb-NO" altLang="nb-NO" sz="2000" b="1" dirty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2023 </a:t>
            </a:r>
            <a:r>
              <a:rPr lang="nb-NO" altLang="nb-NO" sz="2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nb-NO" altLang="nb-NO" sz="2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nb-NO" altLang="nb-NO" sz="1400" dirty="0">
                <a:solidFill>
                  <a:srgbClr val="004A92"/>
                </a:solidFill>
                <a:latin typeface="Century Gothic" panose="020B0502020202020204" pitchFamily="34" charset="0"/>
              </a:rPr>
              <a:t>til sammenligning tall fra 2014 - 2022</a:t>
            </a:r>
            <a:endParaRPr lang="nb-NO" altLang="nb-NO" sz="14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95287" y="4823385"/>
            <a:ext cx="114521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V="1">
            <a:off x="10912979" y="790343"/>
            <a:ext cx="1531" cy="541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62060" y="6308014"/>
            <a:ext cx="3788882" cy="30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1374"/>
              </p:ext>
            </p:extLst>
          </p:nvPr>
        </p:nvGraphicFramePr>
        <p:xfrm>
          <a:off x="284211" y="1824135"/>
          <a:ext cx="10749765" cy="357636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8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3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8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41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63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04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3.kv</a:t>
                      </a:r>
                      <a:endParaRPr kumimoji="0" lang="nb-NO" alt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 (2)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 (1)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Dobbel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 (6)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 (4)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Singel lunge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 (4)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 (4)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Lever - nyre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415309"/>
                  </a:ext>
                </a:extLst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284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310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329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326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406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345 (184)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345 (152)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Nyre-</a:t>
                      </a: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(1)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(1)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 (1)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(2)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Øy-celler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Nyrer totalt</a:t>
                      </a:r>
                      <a:endParaRPr kumimoji="0" lang="nb-NO" alt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329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342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336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356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358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411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416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349 (184)</a:t>
                      </a:r>
                    </a:p>
                  </a:txBody>
                  <a:tcPr marT="45727" marB="45727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350 (151)</a:t>
                      </a:r>
                    </a:p>
                  </a:txBody>
                  <a:tcPr marT="45727" marB="45727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 Box 168"/>
          <p:cNvSpPr txBox="1">
            <a:spLocks noChangeArrowheads="1"/>
          </p:cNvSpPr>
          <p:nvPr/>
        </p:nvSpPr>
        <p:spPr bwMode="auto">
          <a:xfrm>
            <a:off x="539749" y="333375"/>
            <a:ext cx="10215569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000" b="1" dirty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Antall pasienter på venteliste pr </a:t>
            </a:r>
            <a:r>
              <a:rPr lang="nb-NO" altLang="nb-NO" sz="2000" b="1" dirty="0" smtClean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30.september </a:t>
            </a:r>
            <a:r>
              <a:rPr lang="nb-NO" altLang="nb-NO" sz="2000" b="1" dirty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2023</a:t>
            </a:r>
          </a:p>
          <a:p>
            <a:r>
              <a:rPr lang="nb-NO" altLang="nb-NO" sz="1400" dirty="0">
                <a:solidFill>
                  <a:srgbClr val="004A92"/>
                </a:solidFill>
                <a:latin typeface="Century Gothic" panose="020B0502020202020204" pitchFamily="34" charset="0"/>
                <a:cs typeface="Times New Roman" pitchFamily="18" charset="0"/>
              </a:rPr>
              <a:t>til sammenligning tall fra 2014 - 2022</a:t>
            </a:r>
            <a:endParaRPr lang="nb-NO" altLang="nb-NO" sz="1200" dirty="0">
              <a:solidFill>
                <a:srgbClr val="004A92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0350650" y="5652645"/>
            <a:ext cx="17766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0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Kilde : </a:t>
            </a:r>
            <a:r>
              <a:rPr lang="nb-NO" altLang="nb-NO" sz="1000" dirty="0" smtClean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</a:rPr>
              <a:t>Scandiatransplant</a:t>
            </a:r>
            <a:endParaRPr lang="nb-NO" altLang="nb-NO" sz="1000" dirty="0">
              <a:solidFill>
                <a:schemeClr val="accent5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Rett linje 7"/>
          <p:cNvCxnSpPr/>
          <p:nvPr/>
        </p:nvCxnSpPr>
        <p:spPr>
          <a:xfrm>
            <a:off x="284211" y="5126134"/>
            <a:ext cx="1072664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H="1" flipV="1">
            <a:off x="10123056" y="1824136"/>
            <a:ext cx="24991" cy="36081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362059" y="6308014"/>
            <a:ext cx="3611901" cy="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02888"/>
              </p:ext>
            </p:extLst>
          </p:nvPr>
        </p:nvGraphicFramePr>
        <p:xfrm>
          <a:off x="11120284" y="1808249"/>
          <a:ext cx="894137" cy="360813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9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9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Ved utgangen av 2022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 (1)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 (6)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39 (7)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549521"/>
                  </a:ext>
                </a:extLst>
              </a:tr>
              <a:tr h="224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312 (207)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(2)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317 (209)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539749" y="1111149"/>
            <a:ext cx="1147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Century Gothic" panose="020B0502020202020204" pitchFamily="34" charset="0"/>
              </a:rPr>
              <a:t>På de ulike ventelistene vil det til enhver tid være pasienter som er midlertidig utmeldt av medisinske årsaker mm. </a:t>
            </a:r>
          </a:p>
          <a:p>
            <a:r>
              <a:rPr lang="nb-NO" sz="1400" dirty="0" smtClean="0">
                <a:latin typeface="Century Gothic" panose="020B0502020202020204" pitchFamily="34" charset="0"/>
              </a:rPr>
              <a:t>Tallene i parentes representerer de midlertidig utmeldte.</a:t>
            </a:r>
            <a:endParaRPr lang="nb-NO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S - Overordnet" id="{F725D9B7-581D-4B18-9B40-92318DDFB618}" vid="{727EF508-B9FB-409F-8ED7-3BDCD2817A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</Template>
  <TotalTime>1764</TotalTime>
  <Words>1113</Words>
  <Application>Microsoft Office PowerPoint</Application>
  <PresentationFormat>Widescreen</PresentationFormat>
  <Paragraphs>575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ヒラギノ角ゴ Pro W3</vt:lpstr>
      <vt:lpstr>Office-tema</vt:lpstr>
      <vt:lpstr>PowerPoint-presentasjon</vt:lpstr>
      <vt:lpstr>Tallene i denne rapporten baserer seg på det som er henvist av mulige donorer til transplantasjonskoordinatorene på OUS, Rikshospitalet i perioden 1.januar til 30.september 2023.</vt:lpstr>
      <vt:lpstr>PowerPoint-presentasjon</vt:lpstr>
      <vt:lpstr>Meldte mulige- og realiserte donorer 1.januar – 30.september 2023</vt:lpstr>
      <vt:lpstr>PowerPoint-presentasjon</vt:lpstr>
      <vt:lpstr>Organdonasjon – aktivitet innen Scandiatransplant 1.januar – 30.september 2023</vt:lpstr>
      <vt:lpstr>PowerPoint-presentasjon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Organdonasjon og transplantasjon</dc:title>
  <dc:creator>Per Arne Bakkan</dc:creator>
  <cp:lastModifiedBy>Per Arne Bakkan</cp:lastModifiedBy>
  <cp:revision>72</cp:revision>
  <cp:lastPrinted>2023-10-05T06:18:02Z</cp:lastPrinted>
  <dcterms:created xsi:type="dcterms:W3CDTF">2023-01-17T11:04:57Z</dcterms:created>
  <dcterms:modified xsi:type="dcterms:W3CDTF">2023-10-05T07:01:50Z</dcterms:modified>
</cp:coreProperties>
</file>